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11048" r:id="rId2"/>
    <p:sldId id="295" r:id="rId3"/>
    <p:sldId id="296" r:id="rId4"/>
    <p:sldId id="297" r:id="rId5"/>
    <p:sldId id="11051" r:id="rId6"/>
    <p:sldId id="11052" r:id="rId7"/>
    <p:sldId id="299" r:id="rId8"/>
    <p:sldId id="300" r:id="rId9"/>
    <p:sldId id="301" r:id="rId10"/>
    <p:sldId id="11032" r:id="rId11"/>
    <p:sldId id="10836" r:id="rId12"/>
    <p:sldId id="10999" r:id="rId13"/>
    <p:sldId id="350" r:id="rId14"/>
    <p:sldId id="11039" r:id="rId15"/>
    <p:sldId id="11040" r:id="rId16"/>
    <p:sldId id="11045" r:id="rId17"/>
    <p:sldId id="11046" r:id="rId18"/>
    <p:sldId id="11041" r:id="rId19"/>
    <p:sldId id="11042" r:id="rId20"/>
    <p:sldId id="11044" r:id="rId21"/>
    <p:sldId id="11043" r:id="rId22"/>
  </p:sldIdLst>
  <p:sldSz cx="12192000" cy="6858000"/>
  <p:notesSz cx="6858000" cy="9144000"/>
  <p:defaultTextStyle>
    <a:defPPr>
      <a:defRPr lang="zh-CN"/>
    </a:defPPr>
    <a:lvl1pPr marL="0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24C440E-67BC-4CE6-9CA0-E76EA02ACEFF}">
          <p14:sldIdLst>
            <p14:sldId id="11048"/>
            <p14:sldId id="295"/>
            <p14:sldId id="296"/>
            <p14:sldId id="297"/>
            <p14:sldId id="11051"/>
            <p14:sldId id="11052"/>
            <p14:sldId id="299"/>
            <p14:sldId id="300"/>
            <p14:sldId id="301"/>
            <p14:sldId id="11032"/>
            <p14:sldId id="10836"/>
            <p14:sldId id="10999"/>
            <p14:sldId id="350"/>
            <p14:sldId id="11039"/>
            <p14:sldId id="11040"/>
            <p14:sldId id="11045"/>
            <p14:sldId id="11046"/>
            <p14:sldId id="11041"/>
            <p14:sldId id="11042"/>
            <p14:sldId id="11044"/>
            <p14:sldId id="11043"/>
          </p14:sldIdLst>
        </p14:section>
      </p14:sectionLst>
    </p:ext>
    <p:ext uri="{EFAFB233-063F-42B5-8137-9DF3F51BA10A}">
      <p15:sldGuideLst xmlns:p15="http://schemas.microsoft.com/office/powerpoint/2012/main">
        <p15:guide id="2" pos="23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  <a:srgbClr val="293743"/>
    <a:srgbClr val="344359"/>
    <a:srgbClr val="B61616"/>
    <a:srgbClr val="00B14F"/>
    <a:srgbClr val="0070C0"/>
    <a:srgbClr val="FFC001"/>
    <a:srgbClr val="577FB3"/>
    <a:srgbClr val="02A149"/>
    <a:srgbClr val="294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91107" autoAdjust="0"/>
  </p:normalViewPr>
  <p:slideViewPr>
    <p:cSldViewPr snapToGrid="0" showGuides="1">
      <p:cViewPr varScale="1">
        <p:scale>
          <a:sx n="93" d="100"/>
          <a:sy n="93" d="100"/>
        </p:scale>
        <p:origin x="216" y="192"/>
      </p:cViewPr>
      <p:guideLst>
        <p:guide pos="23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77137-0D78-40A5-8F78-72A7CB3483AE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59DA4-5EFF-4340-9971-0F35058F7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2112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55BAD-18F5-40DD-AB74-7539A3AA6DA2}" type="datetimeFigureOut">
              <a:rPr lang="zh-CN" altLang="en-US" smtClean="0"/>
              <a:pPr/>
              <a:t>2020/11/16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0B5C4-63B2-429C-BC17-BBD2466044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78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8a42f3284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8a42f3284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830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在这种语境下，学习的意思是为模型找到一组权重值，使得该模型能够将每个示例输入与其目标正确地一一对应。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FFE50-8D5B-474A-B2EC-AD8FDC7102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08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8be9997f5f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8be9997f5f_2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50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8be9997f5f_2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8be9997f5f_2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1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8a42f3284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8a42f3284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66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8a42f3284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8a42f3284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747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8be9997f5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8be9997f5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00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8a42f3284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8a42f3284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53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8a42f32841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8a42f32841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175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机器学习的概念就来自于图灵的这个问题：对于计算机而言，除了“我们命令它做的任何事情”之外，它能否自我学习执行特定任务的方法？计算机能否让我们大吃一惊？如果没有程 序员精心编写的数据处理规则，计算机能否通过观察数据自动学会这些规则？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在经典的程序设计（即符号主义人工智能的范式）中，人们输入的是规则（即程序）和需要根据这些规则进行处理的数据，系统输出的是答案 （见图 </a:t>
            </a:r>
            <a:r>
              <a:rPr lang="en-US" altLang="zh-CN" dirty="0"/>
              <a:t>1-2</a:t>
            </a:r>
            <a:r>
              <a:rPr lang="zh-CN" altLang="en-US" dirty="0"/>
              <a:t>）。利用机器学习，人们输入的是数据和从这些数据中预期得到的答案，系统输出的是 规则。这些规则随后可应用于新的数据，并使计算机自主生成答案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846A7-A96D-48FB-BC86-8CCC5526FF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35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3716337"/>
            <a:ext cx="11429516" cy="1523959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54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5336848"/>
            <a:ext cx="11429516" cy="7619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  <a:lvl2pPr marL="60960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0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404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006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76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20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680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1242" y="6237360"/>
            <a:ext cx="11429516" cy="45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540" smtClean="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8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547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mple slide 0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/>
        </p:nvSpPr>
        <p:spPr>
          <a:xfrm rot="16200000">
            <a:off x="11448966" y="242152"/>
            <a:ext cx="484333" cy="463924"/>
          </a:xfrm>
          <a:prstGeom prst="triangle">
            <a:avLst/>
          </a:prstGeom>
          <a:solidFill>
            <a:srgbClr val="0F6585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61" name="Shape 8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62" name="Shape 862"/>
          <p:cNvSpPr/>
          <p:nvPr/>
        </p:nvSpPr>
        <p:spPr>
          <a:xfrm rot="16200000">
            <a:off x="11401964" y="-398047"/>
            <a:ext cx="858936" cy="822736"/>
          </a:xfrm>
          <a:prstGeom prst="triangle">
            <a:avLst/>
          </a:prstGeom>
          <a:solidFill>
            <a:srgbClr val="21604E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63" name="Shape 863"/>
          <p:cNvSpPr/>
          <p:nvPr/>
        </p:nvSpPr>
        <p:spPr>
          <a:xfrm rot="5400000">
            <a:off x="11401964" y="26548"/>
            <a:ext cx="858936" cy="822736"/>
          </a:xfrm>
          <a:prstGeom prst="triangle">
            <a:avLst/>
          </a:prstGeom>
          <a:solidFill>
            <a:srgbClr val="329075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64" name="Shape 864"/>
          <p:cNvSpPr/>
          <p:nvPr/>
        </p:nvSpPr>
        <p:spPr>
          <a:xfrm rot="16200000">
            <a:off x="11401964" y="451145"/>
            <a:ext cx="858936" cy="822736"/>
          </a:xfrm>
          <a:prstGeom prst="triangl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65" name="Shape 865"/>
          <p:cNvSpPr/>
          <p:nvPr/>
        </p:nvSpPr>
        <p:spPr>
          <a:xfrm rot="5400000">
            <a:off x="11401964" y="880611"/>
            <a:ext cx="858936" cy="822736"/>
          </a:xfrm>
          <a:prstGeom prst="triangle">
            <a:avLst/>
          </a:prstGeom>
          <a:solidFill>
            <a:srgbClr val="8FD8C3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66" name="Shape 866"/>
          <p:cNvSpPr/>
          <p:nvPr/>
        </p:nvSpPr>
        <p:spPr>
          <a:xfrm rot="16200000">
            <a:off x="11401964" y="1310080"/>
            <a:ext cx="858936" cy="822736"/>
          </a:xfrm>
          <a:prstGeom prst="triangle">
            <a:avLst/>
          </a:prstGeom>
          <a:solidFill>
            <a:srgbClr val="B4E5D7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67" name="Shape 867"/>
          <p:cNvSpPr/>
          <p:nvPr/>
        </p:nvSpPr>
        <p:spPr>
          <a:xfrm rot="5400000">
            <a:off x="10579231" y="-411164"/>
            <a:ext cx="858936" cy="822736"/>
          </a:xfrm>
          <a:prstGeom prst="triangle">
            <a:avLst/>
          </a:prstGeom>
          <a:solidFill>
            <a:srgbClr val="8FD8C3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68" name="Shape 868"/>
          <p:cNvSpPr/>
          <p:nvPr/>
        </p:nvSpPr>
        <p:spPr>
          <a:xfrm rot="16200000">
            <a:off x="10579231" y="13433"/>
            <a:ext cx="858936" cy="822736"/>
          </a:xfrm>
          <a:prstGeom prst="triangle">
            <a:avLst/>
          </a:prstGeom>
          <a:solidFill>
            <a:srgbClr val="758A26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69" name="Shape 869"/>
          <p:cNvSpPr/>
          <p:nvPr/>
        </p:nvSpPr>
        <p:spPr>
          <a:xfrm rot="5400000">
            <a:off x="10579231" y="438028"/>
            <a:ext cx="858936" cy="822736"/>
          </a:xfrm>
          <a:prstGeom prst="triangl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70" name="Shape 870"/>
          <p:cNvSpPr/>
          <p:nvPr/>
        </p:nvSpPr>
        <p:spPr>
          <a:xfrm rot="16200000">
            <a:off x="10579231" y="862625"/>
            <a:ext cx="858936" cy="822736"/>
          </a:xfrm>
          <a:prstGeom prst="triangle">
            <a:avLst/>
          </a:prstGeom>
          <a:solidFill>
            <a:srgbClr val="C8DB7E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71" name="Shape 871"/>
          <p:cNvSpPr/>
          <p:nvPr/>
        </p:nvSpPr>
        <p:spPr>
          <a:xfrm rot="5400000">
            <a:off x="10596164" y="1292091"/>
            <a:ext cx="858936" cy="822736"/>
          </a:xfrm>
          <a:prstGeom prst="triangle">
            <a:avLst/>
          </a:prstGeom>
          <a:solidFill>
            <a:srgbClr val="DAE7A9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72" name="Shape 872"/>
          <p:cNvSpPr/>
          <p:nvPr/>
        </p:nvSpPr>
        <p:spPr>
          <a:xfrm rot="16200000">
            <a:off x="10596164" y="1721560"/>
            <a:ext cx="858936" cy="822736"/>
          </a:xfrm>
          <a:prstGeom prst="triangle">
            <a:avLst/>
          </a:prstGeom>
          <a:solidFill>
            <a:srgbClr val="EDF3D4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73" name="Shape 873"/>
          <p:cNvSpPr/>
          <p:nvPr/>
        </p:nvSpPr>
        <p:spPr>
          <a:xfrm rot="16200000">
            <a:off x="9773428" y="-398047"/>
            <a:ext cx="858936" cy="822736"/>
          </a:xfrm>
          <a:prstGeom prst="triangl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74" name="Shape 874"/>
          <p:cNvSpPr/>
          <p:nvPr/>
        </p:nvSpPr>
        <p:spPr>
          <a:xfrm rot="5400000">
            <a:off x="9773428" y="26548"/>
            <a:ext cx="858936" cy="822736"/>
          </a:xfrm>
          <a:prstGeom prst="triangle">
            <a:avLst/>
          </a:prstGeom>
          <a:solidFill>
            <a:srgbClr val="8FD8C3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75" name="Shape 875"/>
          <p:cNvSpPr/>
          <p:nvPr/>
        </p:nvSpPr>
        <p:spPr>
          <a:xfrm rot="16200000">
            <a:off x="9773428" y="451145"/>
            <a:ext cx="858936" cy="822736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76" name="Shape 876"/>
          <p:cNvSpPr/>
          <p:nvPr/>
        </p:nvSpPr>
        <p:spPr>
          <a:xfrm rot="5400000">
            <a:off x="9773428" y="880611"/>
            <a:ext cx="858936" cy="822736"/>
          </a:xfrm>
          <a:prstGeom prst="triangle">
            <a:avLst/>
          </a:prstGeom>
          <a:solidFill>
            <a:srgbClr val="8FD8F2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77" name="Shape 877"/>
          <p:cNvSpPr/>
          <p:nvPr/>
        </p:nvSpPr>
        <p:spPr>
          <a:xfrm rot="16200000">
            <a:off x="9790361" y="1310080"/>
            <a:ext cx="858936" cy="822736"/>
          </a:xfrm>
          <a:prstGeom prst="triangle">
            <a:avLst/>
          </a:prstGeom>
          <a:solidFill>
            <a:srgbClr val="C7EBF9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78" name="Shape 878"/>
          <p:cNvSpPr/>
          <p:nvPr/>
        </p:nvSpPr>
        <p:spPr>
          <a:xfrm rot="5400000">
            <a:off x="8950695" y="-411164"/>
            <a:ext cx="858935" cy="822736"/>
          </a:xfrm>
          <a:prstGeom prst="triangle">
            <a:avLst/>
          </a:prstGeom>
          <a:solidFill>
            <a:srgbClr val="DAF2EB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79" name="Shape 879"/>
          <p:cNvSpPr/>
          <p:nvPr/>
        </p:nvSpPr>
        <p:spPr>
          <a:xfrm rot="16200000">
            <a:off x="8950695" y="13433"/>
            <a:ext cx="858935" cy="822736"/>
          </a:xfrm>
          <a:prstGeom prst="triangle">
            <a:avLst/>
          </a:prstGeom>
          <a:solidFill>
            <a:srgbClr val="B4E5D7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80" name="Shape 880"/>
          <p:cNvSpPr/>
          <p:nvPr/>
        </p:nvSpPr>
        <p:spPr>
          <a:xfrm rot="16200000">
            <a:off x="8144892" y="-398048"/>
            <a:ext cx="858936" cy="822736"/>
          </a:xfrm>
          <a:prstGeom prst="triangle">
            <a:avLst/>
          </a:prstGeom>
          <a:solidFill>
            <a:srgbClr val="C7EBF9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81" name="Shape 881"/>
          <p:cNvSpPr/>
          <p:nvPr/>
        </p:nvSpPr>
        <p:spPr>
          <a:xfrm rot="5400000">
            <a:off x="8144892" y="26549"/>
            <a:ext cx="858936" cy="822736"/>
          </a:xfrm>
          <a:prstGeom prst="triangle">
            <a:avLst/>
          </a:prstGeom>
          <a:solidFill>
            <a:srgbClr val="EDF3D4"/>
          </a:solidFill>
          <a:ln w="12700">
            <a:miter lim="400000"/>
          </a:ln>
        </p:spPr>
        <p:txBody>
          <a:bodyPr lIns="54863" rIns="5486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041"/>
          </a:p>
        </p:txBody>
      </p:sp>
      <p:sp>
        <p:nvSpPr>
          <p:cNvPr id="882" name="Shape 882"/>
          <p:cNvSpPr>
            <a:spLocks noGrp="1"/>
          </p:cNvSpPr>
          <p:nvPr>
            <p:ph type="body" sz="quarter" idx="1"/>
          </p:nvPr>
        </p:nvSpPr>
        <p:spPr>
          <a:xfrm>
            <a:off x="1416050" y="1122210"/>
            <a:ext cx="9215149" cy="4317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3600" b="1">
                <a:solidFill>
                  <a:srgbClr val="A6A6A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Text slide example</a:t>
            </a:r>
          </a:p>
        </p:txBody>
      </p:sp>
      <p:sp>
        <p:nvSpPr>
          <p:cNvPr id="883" name="Shape 883"/>
          <p:cNvSpPr/>
          <p:nvPr/>
        </p:nvSpPr>
        <p:spPr>
          <a:xfrm flipV="1">
            <a:off x="1416050" y="1773412"/>
            <a:ext cx="9231465" cy="26987"/>
          </a:xfrm>
          <a:prstGeom prst="line">
            <a:avLst/>
          </a:prstGeom>
          <a:ln w="25400">
            <a:solidFill>
              <a:schemeClr val="accent2"/>
            </a:solidFill>
          </a:ln>
        </p:spPr>
        <p:txBody>
          <a:bodyPr lIns="54863" rIns="54863"/>
          <a:lstStyle/>
          <a:p>
            <a:endParaRPr sz="2041"/>
          </a:p>
        </p:txBody>
      </p:sp>
      <p:sp>
        <p:nvSpPr>
          <p:cNvPr id="884" name="Shape 884"/>
          <p:cNvSpPr>
            <a:spLocks noGrp="1"/>
          </p:cNvSpPr>
          <p:nvPr>
            <p:ph type="body" sz="quarter" idx="13"/>
          </p:nvPr>
        </p:nvSpPr>
        <p:spPr>
          <a:xfrm>
            <a:off x="1416048" y="2049719"/>
            <a:ext cx="9181283" cy="11506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30000"/>
              </a:lnSpc>
              <a:spcBef>
                <a:spcPts val="240"/>
              </a:spcBef>
              <a:buSzTx/>
              <a:buFontTx/>
              <a:buNone/>
              <a:defRPr sz="1000">
                <a:solidFill>
                  <a:srgbClr val="808080"/>
                </a:solidFill>
                <a:latin typeface="Lato Regular"/>
                <a:sym typeface="Lato Regular"/>
              </a:defRPr>
            </a:lvl1pPr>
          </a:lstStyle>
          <a:p>
            <a:pPr marL="0" indent="0" algn="just">
              <a:lnSpc>
                <a:spcPct val="130000"/>
              </a:lnSpc>
              <a:spcBef>
                <a:spcPts val="200"/>
              </a:spcBef>
              <a:buSzTx/>
              <a:buFontTx/>
              <a:buNone/>
              <a:defRPr sz="1000">
                <a:solidFill>
                  <a:srgbClr val="808080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</p:txBody>
      </p:sp>
      <p:sp>
        <p:nvSpPr>
          <p:cNvPr id="885" name="Shape 885"/>
          <p:cNvSpPr/>
          <p:nvPr/>
        </p:nvSpPr>
        <p:spPr>
          <a:xfrm flipH="1" flipV="1">
            <a:off x="1416050" y="924849"/>
            <a:ext cx="785285" cy="1"/>
          </a:xfrm>
          <a:prstGeom prst="line">
            <a:avLst/>
          </a:prstGeom>
          <a:ln w="38100">
            <a:solidFill>
              <a:schemeClr val="accent2"/>
            </a:solidFill>
          </a:ln>
        </p:spPr>
        <p:txBody>
          <a:bodyPr lIns="54863" rIns="54863"/>
          <a:lstStyle/>
          <a:p>
            <a:endParaRPr sz="2041"/>
          </a:p>
        </p:txBody>
      </p:sp>
    </p:spTree>
    <p:extLst>
      <p:ext uri="{BB962C8B-B14F-4D97-AF65-F5344CB8AC3E}">
        <p14:creationId xmlns:p14="http://schemas.microsoft.com/office/powerpoint/2010/main" val="77959307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imple slide 0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629263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" y="-3346"/>
            <a:ext cx="2366311" cy="1187910"/>
            <a:chOff x="-2" y="-3347"/>
            <a:chExt cx="6837220" cy="3432347"/>
          </a:xfrm>
        </p:grpSpPr>
        <p:sp>
          <p:nvSpPr>
            <p:cNvPr id="4" name="斜纹 3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斜纹 4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11446950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 baseline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525" y="800101"/>
            <a:ext cx="11446950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201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Introduction 2">
  <p:cSld name="General Introduction 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sldNum" idx="12"/>
          </p:nvPr>
        </p:nvSpPr>
        <p:spPr>
          <a:xfrm>
            <a:off x="10902095" y="6116033"/>
            <a:ext cx="11260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4000" b="1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4000" b="1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4000" b="1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4000" b="1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4000" b="1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4000" b="1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4000" b="1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4000" b="1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4000" b="1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fld id="{00000000-1234-1234-1234-123412341234}" type="slidenum">
              <a:rPr lang="fr"/>
              <a:pPr algn="r"/>
              <a:t>‹#›</a:t>
            </a:fld>
            <a:endParaRPr lang="fr"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412000" y="245967"/>
            <a:ext cx="11320800" cy="871200"/>
          </a:xfrm>
          <a:prstGeom prst="rect">
            <a:avLst/>
          </a:prstGeom>
          <a:effectLst>
            <a:outerShdw blurRad="57150" dist="19050" dir="5400000" algn="bl" rotWithShape="0">
              <a:srgbClr val="0C274C">
                <a:alpha val="1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000" b="1">
                <a:solidFill>
                  <a:srgbClr val="094A8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 idx="2"/>
          </p:nvPr>
        </p:nvSpPr>
        <p:spPr>
          <a:xfrm>
            <a:off x="412000" y="1922951"/>
            <a:ext cx="11320800" cy="3978000"/>
          </a:xfrm>
          <a:prstGeom prst="rect">
            <a:avLst/>
          </a:prstGeom>
          <a:effectLst>
            <a:outerShdw blurRad="57150" dist="19050" dir="5400000" algn="bl" rotWithShape="0">
              <a:srgbClr val="0C274C">
                <a:alpha val="1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>
                <a:solidFill>
                  <a:srgbClr val="094A8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159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117" y="5941837"/>
            <a:ext cx="2723765" cy="7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7884"/>
            <a:ext cx="12192000" cy="3723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2" y="2699982"/>
            <a:ext cx="3626453" cy="9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2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78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82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736001" y="6318000"/>
            <a:ext cx="6720000" cy="54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36002" y="6318000"/>
            <a:ext cx="960000" cy="540000"/>
          </a:xfrm>
        </p:spPr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8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0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8124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86492" y="981343"/>
            <a:ext cx="5524266" cy="5333856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47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242" y="1"/>
            <a:ext cx="11429516" cy="761979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124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8124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86492" y="963895"/>
            <a:ext cx="5524266" cy="57148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963" b="1"/>
            </a:lvl1pPr>
            <a:lvl2pPr marL="609601" indent="0">
              <a:buNone/>
              <a:defRPr sz="2667" b="1"/>
            </a:lvl2pPr>
            <a:lvl3pPr marL="1219203" indent="0">
              <a:buNone/>
              <a:defRPr sz="2400" b="1"/>
            </a:lvl3pPr>
            <a:lvl4pPr marL="1828804" indent="0">
              <a:buNone/>
              <a:defRPr sz="2134" b="1"/>
            </a:lvl4pPr>
            <a:lvl5pPr marL="2438404" indent="0">
              <a:buNone/>
              <a:defRPr sz="2134" b="1"/>
            </a:lvl5pPr>
            <a:lvl6pPr marL="3048006" indent="0">
              <a:buNone/>
              <a:defRPr sz="2134" b="1"/>
            </a:lvl6pPr>
            <a:lvl7pPr marL="3657607" indent="0">
              <a:buNone/>
              <a:defRPr sz="2134" b="1"/>
            </a:lvl7pPr>
            <a:lvl8pPr marL="4267207" indent="0">
              <a:buNone/>
              <a:defRPr sz="2134" b="1"/>
            </a:lvl8pPr>
            <a:lvl9pPr marL="4876809" indent="0">
              <a:buNone/>
              <a:defRPr sz="2134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86492" y="1737295"/>
            <a:ext cx="5524266" cy="4571877"/>
          </a:xfrm>
        </p:spPr>
        <p:txBody>
          <a:bodyPr>
            <a:normAutofit/>
          </a:bodyPr>
          <a:lstStyle>
            <a:lvl1pPr>
              <a:defRPr sz="2540"/>
            </a:lvl1pPr>
            <a:lvl2pPr>
              <a:defRPr sz="2117"/>
            </a:lvl2pPr>
            <a:lvl3pPr>
              <a:defRPr sz="1482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03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7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" y="341947"/>
            <a:ext cx="12191484" cy="41161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76197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81242" y="6318000"/>
            <a:ext cx="952460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93">
                <a:solidFill>
                  <a:schemeClr val="bg1"/>
                </a:solidFill>
              </a:defRPr>
            </a:lvl1pPr>
          </a:lstStyle>
          <a:p>
            <a:fld id="{66E0AC87-F9B6-4F7A-AB3A-6863E2A5800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359" y="6371999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27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3" r:id="rId11"/>
    <p:sldLayoutId id="2147483675" r:id="rId12"/>
    <p:sldLayoutId id="2147483676" r:id="rId13"/>
    <p:sldLayoutId id="2147483677" r:id="rId14"/>
  </p:sldLayoutIdLst>
  <p:hf hdr="0" ftr="0" dt="0"/>
  <p:txStyles>
    <p:titleStyle>
      <a:lvl1pPr algn="l" defTabSz="1219203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81372" indent="-381372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18"/>
        </a:buBlip>
        <a:defRPr sz="24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401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18"/>
        </a:buBlip>
        <a:defRPr sz="20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3" indent="-304800" algn="just" defTabSz="1219203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18"/>
        </a:buBlip>
        <a:defRPr sz="18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4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5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7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9" indent="-304800" algn="l" defTabSz="1219203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1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3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4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6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7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9" algn="l" defTabSz="121920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90">
          <p15:clr>
            <a:srgbClr val="F26B43"/>
          </p15:clr>
        </p15:guide>
        <p15:guide id="2" orient="horz" pos="1929">
          <p15:clr>
            <a:srgbClr val="F26B43"/>
          </p15:clr>
        </p15:guide>
        <p15:guide id="3" orient="horz" pos="673">
          <p15:clr>
            <a:srgbClr val="F26B43"/>
          </p15:clr>
        </p15:guide>
        <p15:guide id="4" orient="horz" pos="552">
          <p15:clr>
            <a:srgbClr val="F26B43"/>
          </p15:clr>
        </p15:guide>
        <p15:guide id="5" pos="3429">
          <p15:clr>
            <a:srgbClr val="F26B43"/>
          </p15:clr>
        </p15:guide>
        <p15:guide id="6" pos="188">
          <p15:clr>
            <a:srgbClr val="F26B43"/>
          </p15:clr>
        </p15:guide>
        <p15:guide id="7" pos="6669">
          <p15:clr>
            <a:srgbClr val="F26B43"/>
          </p15:clr>
        </p15:guide>
        <p15:guide id="8" orient="horz" pos="35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1.nyc.gov/assets/tlc/downloads/pdf/data_dictionary_trip_records_yellow.pdf" TargetMode="External"/><Relationship Id="rId4" Type="http://schemas.openxmlformats.org/officeDocument/2006/relationships/hyperlink" Target="https://www1.nyc.gov/site/tlc/about/tlc-trip-record-data.pag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>
            <a:extLst>
              <a:ext uri="{FF2B5EF4-FFF2-40B4-BE49-F238E27FC236}">
                <a16:creationId xmlns:a16="http://schemas.microsoft.com/office/drawing/2014/main" id="{D51A3BC7-E22A-461F-851C-9389DC35C5CC}"/>
              </a:ext>
            </a:extLst>
          </p:cNvPr>
          <p:cNvSpPr txBox="1">
            <a:spLocks/>
          </p:cNvSpPr>
          <p:nvPr/>
        </p:nvSpPr>
        <p:spPr>
          <a:xfrm>
            <a:off x="4130833" y="6017830"/>
            <a:ext cx="3987687" cy="648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81372" indent="-381372" algn="ctr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80000"/>
              <a:buFontTx/>
              <a:buBlip>
                <a:blip r:embed="rId2"/>
              </a:buBlip>
              <a:defRPr lang="zh-CN" altLang="en-US" sz="2400" b="1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914401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70000"/>
              <a:buFontTx/>
              <a:buBlip>
                <a:blip r:embed="rId2"/>
              </a:buBlip>
              <a:defRPr sz="20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524003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4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743205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9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zh-CN" altLang="en-US" sz="28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4343054"/>
            <a:ext cx="12192000" cy="13511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金耀辉 教授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809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>
            <a:extLst>
              <a:ext uri="{FF2B5EF4-FFF2-40B4-BE49-F238E27FC236}">
                <a16:creationId xmlns:a16="http://schemas.microsoft.com/office/drawing/2014/main" id="{D51A3BC7-E22A-461F-851C-9389DC35C5CC}"/>
              </a:ext>
            </a:extLst>
          </p:cNvPr>
          <p:cNvSpPr txBox="1">
            <a:spLocks/>
          </p:cNvSpPr>
          <p:nvPr/>
        </p:nvSpPr>
        <p:spPr>
          <a:xfrm>
            <a:off x="4130833" y="6017830"/>
            <a:ext cx="3987687" cy="648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81372" indent="-381372" algn="ctr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80000"/>
              <a:buFontTx/>
              <a:buBlip>
                <a:blip r:embed="rId2"/>
              </a:buBlip>
              <a:defRPr lang="zh-CN" altLang="en-US" sz="2400" b="1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914401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70000"/>
              <a:buFontTx/>
              <a:buBlip>
                <a:blip r:embed="rId2"/>
              </a:buBlip>
              <a:defRPr sz="20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524003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4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743205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9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zh-CN" altLang="en-US" sz="28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4343054"/>
            <a:ext cx="12192000" cy="13511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技术建议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金耀辉 教授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231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回顾：机器学习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47663" y="2006222"/>
            <a:ext cx="114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ea typeface="宋体" panose="02010600030101010101" pitchFamily="2" charset="-122"/>
              </a:rPr>
              <a:t>规则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48416" y="2511190"/>
            <a:ext cx="105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ea typeface="宋体" panose="02010600030101010101" pitchFamily="2" charset="-122"/>
              </a:rPr>
              <a:t>数据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36717" y="2282533"/>
            <a:ext cx="825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ea typeface="宋体" panose="02010600030101010101" pitchFamily="2" charset="-122"/>
              </a:rPr>
              <a:t>答案</a:t>
            </a:r>
          </a:p>
        </p:txBody>
      </p:sp>
      <p:sp>
        <p:nvSpPr>
          <p:cNvPr id="8" name="矩形 7"/>
          <p:cNvSpPr/>
          <p:nvPr/>
        </p:nvSpPr>
        <p:spPr>
          <a:xfrm>
            <a:off x="4271614" y="1966193"/>
            <a:ext cx="2898783" cy="9770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a typeface="宋体" panose="02010600030101010101" pitchFamily="2" charset="-122"/>
              </a:rPr>
              <a:t>经典的程序设计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3581304" y="2268019"/>
            <a:ext cx="589582" cy="1"/>
          </a:xfrm>
          <a:prstGeom prst="straightConnector1">
            <a:avLst/>
          </a:prstGeom>
          <a:ln w="28575">
            <a:solidFill>
              <a:schemeClr val="tx1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581305" y="2699893"/>
            <a:ext cx="589582" cy="1"/>
          </a:xfrm>
          <a:prstGeom prst="straightConnector1">
            <a:avLst/>
          </a:prstGeom>
          <a:ln w="28575">
            <a:solidFill>
              <a:schemeClr val="tx1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208766" y="2538482"/>
            <a:ext cx="589582" cy="1"/>
          </a:xfrm>
          <a:prstGeom prst="straightConnector1">
            <a:avLst/>
          </a:prstGeom>
          <a:ln w="28575">
            <a:solidFill>
              <a:schemeClr val="tx1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686032" y="4151185"/>
            <a:ext cx="1146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ea typeface="宋体" panose="02010600030101010101" pitchFamily="2" charset="-122"/>
              </a:rPr>
              <a:t>数据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686785" y="4656153"/>
            <a:ext cx="105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ea typeface="宋体" panose="02010600030101010101" pitchFamily="2" charset="-122"/>
              </a:rPr>
              <a:t>答案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92867" y="4476688"/>
            <a:ext cx="81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ea typeface="宋体" panose="02010600030101010101" pitchFamily="2" charset="-122"/>
              </a:rPr>
              <a:t>规则</a:t>
            </a:r>
          </a:p>
        </p:txBody>
      </p:sp>
      <p:sp>
        <p:nvSpPr>
          <p:cNvPr id="15" name="矩形 14"/>
          <p:cNvSpPr/>
          <p:nvPr/>
        </p:nvSpPr>
        <p:spPr>
          <a:xfrm>
            <a:off x="4309983" y="4111156"/>
            <a:ext cx="2898783" cy="9770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a typeface="宋体" panose="02010600030101010101" pitchFamily="2" charset="-122"/>
              </a:rPr>
              <a:t>机器学习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619673" y="4412982"/>
            <a:ext cx="589582" cy="1"/>
          </a:xfrm>
          <a:prstGeom prst="straightConnector1">
            <a:avLst/>
          </a:prstGeom>
          <a:ln w="28575">
            <a:solidFill>
              <a:schemeClr val="tx1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619674" y="4844856"/>
            <a:ext cx="589582" cy="1"/>
          </a:xfrm>
          <a:prstGeom prst="straightConnector1">
            <a:avLst/>
          </a:prstGeom>
          <a:ln w="28575">
            <a:solidFill>
              <a:schemeClr val="tx1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247135" y="4683445"/>
            <a:ext cx="589582" cy="1"/>
          </a:xfrm>
          <a:prstGeom prst="straightConnector1">
            <a:avLst/>
          </a:prstGeom>
          <a:ln w="28575">
            <a:solidFill>
              <a:schemeClr val="tx1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4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12" grpId="0"/>
      <p:bldP spid="13" grpId="0"/>
      <p:bldP spid="14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44591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3" name="Object 2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591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5DF77A-BE82-4324-830E-EBDF0D183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lt"/>
              </a:rPr>
              <a:t>机器学习如何</a:t>
            </a:r>
            <a:r>
              <a:rPr lang="en-US" altLang="zh-CN" dirty="0"/>
              <a:t>『</a:t>
            </a:r>
            <a:r>
              <a:rPr lang="zh-CN" altLang="en-US" dirty="0">
                <a:sym typeface="+mn-lt"/>
              </a:rPr>
              <a:t>学习</a:t>
            </a:r>
            <a:r>
              <a:rPr lang="en-US" altLang="zh-CN" dirty="0"/>
              <a:t>』</a:t>
            </a:r>
            <a:r>
              <a:rPr lang="zh-CN" altLang="en-US" dirty="0">
                <a:sym typeface="+mn-lt"/>
              </a:rPr>
              <a:t>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194146" y="1789447"/>
            <a:ext cx="3352200" cy="1185324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/>
              <a:t>目标：</a:t>
            </a:r>
            <a:endParaRPr lang="en-US" altLang="zh-CN" sz="2000" b="1" dirty="0"/>
          </a:p>
          <a:p>
            <a:r>
              <a:rPr lang="en-US" altLang="zh-CN" dirty="0"/>
              <a:t>      </a:t>
            </a:r>
            <a:r>
              <a:rPr lang="zh-CN" altLang="en-US" dirty="0"/>
              <a:t>找到一组权重值，使得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网络</a:t>
            </a:r>
            <a:r>
              <a:rPr lang="en-US" altLang="zh-CN" dirty="0"/>
              <a:t>/</a:t>
            </a:r>
            <a:r>
              <a:rPr lang="zh-CN" altLang="en-US" dirty="0"/>
              <a:t>树能够为每个输入示例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匹配正确的输出。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808670" y="1801521"/>
            <a:ext cx="4034116" cy="10855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4" name="流程图: 终止 33"/>
          <p:cNvSpPr/>
          <p:nvPr/>
        </p:nvSpPr>
        <p:spPr>
          <a:xfrm>
            <a:off x="6636482" y="1096659"/>
            <a:ext cx="1532410" cy="453810"/>
          </a:xfrm>
          <a:prstGeom prst="flowChartTerminator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输入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X</a:t>
            </a:r>
            <a:endParaRPr lang="zh-CN" altLang="en-US" sz="1600" b="1" dirty="0"/>
          </a:p>
        </p:txBody>
      </p:sp>
      <p:sp>
        <p:nvSpPr>
          <p:cNvPr id="35" name="流程图: 过程 34"/>
          <p:cNvSpPr/>
          <p:nvPr/>
        </p:nvSpPr>
        <p:spPr>
          <a:xfrm>
            <a:off x="6451856" y="2028425"/>
            <a:ext cx="1901665" cy="613483"/>
          </a:xfrm>
          <a:prstGeom prst="flowChartProcess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特征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（数据特征归纳）</a:t>
            </a:r>
          </a:p>
        </p:txBody>
      </p:sp>
      <p:sp>
        <p:nvSpPr>
          <p:cNvPr id="37" name="流程图: 终止 36"/>
          <p:cNvSpPr/>
          <p:nvPr/>
        </p:nvSpPr>
        <p:spPr>
          <a:xfrm>
            <a:off x="6636482" y="3096245"/>
            <a:ext cx="1532410" cy="453810"/>
          </a:xfrm>
          <a:prstGeom prst="flowChartTerminator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预测值 </a:t>
            </a:r>
            <a:r>
              <a:rPr lang="en-US" altLang="zh-CN" sz="1600" dirty="0"/>
              <a:t>Y</a:t>
            </a:r>
            <a:r>
              <a:rPr lang="zh-CN" altLang="en-US" sz="1600" dirty="0"/>
              <a:t>‘</a:t>
            </a:r>
            <a:endParaRPr lang="zh-CN" altLang="en-US" sz="1600" b="1" dirty="0"/>
          </a:p>
        </p:txBody>
      </p:sp>
      <p:cxnSp>
        <p:nvCxnSpPr>
          <p:cNvPr id="38" name="直接箭头连接符 37"/>
          <p:cNvCxnSpPr>
            <a:stCxn id="34" idx="2"/>
            <a:endCxn id="35" idx="0"/>
          </p:cNvCxnSpPr>
          <p:nvPr/>
        </p:nvCxnSpPr>
        <p:spPr>
          <a:xfrm>
            <a:off x="7402687" y="1550469"/>
            <a:ext cx="2" cy="477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cxnSpLocks/>
            <a:endCxn id="37" idx="0"/>
          </p:cNvCxnSpPr>
          <p:nvPr/>
        </p:nvCxnSpPr>
        <p:spPr>
          <a:xfrm>
            <a:off x="7393457" y="2641908"/>
            <a:ext cx="9231" cy="454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流程图: 存储数据 40"/>
          <p:cNvSpPr/>
          <p:nvPr/>
        </p:nvSpPr>
        <p:spPr>
          <a:xfrm>
            <a:off x="4919447" y="2155016"/>
            <a:ext cx="895444" cy="360302"/>
          </a:xfrm>
          <a:prstGeom prst="flowChartOnlineStorag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权重</a:t>
            </a:r>
          </a:p>
        </p:txBody>
      </p:sp>
      <p:cxnSp>
        <p:nvCxnSpPr>
          <p:cNvPr id="43" name="直接箭头连接符 42"/>
          <p:cNvCxnSpPr>
            <a:stCxn id="41" idx="3"/>
            <a:endCxn id="35" idx="1"/>
          </p:cNvCxnSpPr>
          <p:nvPr/>
        </p:nvCxnSpPr>
        <p:spPr>
          <a:xfrm>
            <a:off x="5665650" y="2335167"/>
            <a:ext cx="786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FADEFA5-3883-0F42-A86E-A8733B03FB26}"/>
              </a:ext>
            </a:extLst>
          </p:cNvPr>
          <p:cNvSpPr txBox="1"/>
          <p:nvPr/>
        </p:nvSpPr>
        <p:spPr>
          <a:xfrm>
            <a:off x="9449052" y="4181195"/>
            <a:ext cx="2633780" cy="61581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/>
              <a:t>损失函数描述了预测值与真实值之间的“距离”</a:t>
            </a:r>
            <a:endParaRPr lang="zh-CN" altLang="en-US" sz="1600" b="1" dirty="0"/>
          </a:p>
        </p:txBody>
      </p:sp>
      <p:sp>
        <p:nvSpPr>
          <p:cNvPr id="15" name="流程图: 终止 45">
            <a:extLst>
              <a:ext uri="{FF2B5EF4-FFF2-40B4-BE49-F238E27FC236}">
                <a16:creationId xmlns:a16="http://schemas.microsoft.com/office/drawing/2014/main" id="{36ED0B08-A0A3-B24B-9AEF-DDB25C56D740}"/>
              </a:ext>
            </a:extLst>
          </p:cNvPr>
          <p:cNvSpPr/>
          <p:nvPr/>
        </p:nvSpPr>
        <p:spPr>
          <a:xfrm>
            <a:off x="9604318" y="3138075"/>
            <a:ext cx="1532410" cy="453810"/>
          </a:xfrm>
          <a:prstGeom prst="flowChartTerminator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真实值 </a:t>
            </a:r>
            <a:r>
              <a:rPr lang="en-US" altLang="zh-CN" sz="1600" dirty="0"/>
              <a:t>Y</a:t>
            </a:r>
            <a:endParaRPr lang="zh-CN" altLang="en-US" sz="1600" b="1" dirty="0"/>
          </a:p>
        </p:txBody>
      </p:sp>
      <p:sp>
        <p:nvSpPr>
          <p:cNvPr id="16" name="流程图: 离页连接符 46">
            <a:extLst>
              <a:ext uri="{FF2B5EF4-FFF2-40B4-BE49-F238E27FC236}">
                <a16:creationId xmlns:a16="http://schemas.microsoft.com/office/drawing/2014/main" id="{5EA1F72E-4AB9-D541-990E-97312C4326DB}"/>
              </a:ext>
            </a:extLst>
          </p:cNvPr>
          <p:cNvSpPr/>
          <p:nvPr/>
        </p:nvSpPr>
        <p:spPr>
          <a:xfrm>
            <a:off x="8168892" y="4168636"/>
            <a:ext cx="1280160" cy="806824"/>
          </a:xfrm>
          <a:prstGeom prst="flowChartOffpageConnector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损失函数</a:t>
            </a:r>
          </a:p>
        </p:txBody>
      </p:sp>
      <p:cxnSp>
        <p:nvCxnSpPr>
          <p:cNvPr id="17" name="直接箭头连接符 47">
            <a:extLst>
              <a:ext uri="{FF2B5EF4-FFF2-40B4-BE49-F238E27FC236}">
                <a16:creationId xmlns:a16="http://schemas.microsoft.com/office/drawing/2014/main" id="{F2102556-0EF5-294B-A562-F5E560386D28}"/>
              </a:ext>
            </a:extLst>
          </p:cNvPr>
          <p:cNvCxnSpPr>
            <a:endCxn id="16" idx="0"/>
          </p:cNvCxnSpPr>
          <p:nvPr/>
        </p:nvCxnSpPr>
        <p:spPr>
          <a:xfrm>
            <a:off x="7378104" y="3572062"/>
            <a:ext cx="1430868" cy="5965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48">
            <a:extLst>
              <a:ext uri="{FF2B5EF4-FFF2-40B4-BE49-F238E27FC236}">
                <a16:creationId xmlns:a16="http://schemas.microsoft.com/office/drawing/2014/main" id="{5FCD88B7-387D-9C4B-A574-5408F835B52D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8808972" y="3591885"/>
            <a:ext cx="1561551" cy="576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流程图: 终止 49">
            <a:extLst>
              <a:ext uri="{FF2B5EF4-FFF2-40B4-BE49-F238E27FC236}">
                <a16:creationId xmlns:a16="http://schemas.microsoft.com/office/drawing/2014/main" id="{72963AF5-9174-364C-9AF3-59C24BA02249}"/>
              </a:ext>
            </a:extLst>
          </p:cNvPr>
          <p:cNvSpPr/>
          <p:nvPr/>
        </p:nvSpPr>
        <p:spPr>
          <a:xfrm>
            <a:off x="8037337" y="5345129"/>
            <a:ext cx="1532410" cy="453810"/>
          </a:xfrm>
          <a:prstGeom prst="flowChartTerminator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损失值</a:t>
            </a:r>
            <a:endParaRPr lang="zh-CN" altLang="en-US" sz="1600" b="1" dirty="0"/>
          </a:p>
        </p:txBody>
      </p:sp>
      <p:cxnSp>
        <p:nvCxnSpPr>
          <p:cNvPr id="20" name="直接箭头连接符 50">
            <a:extLst>
              <a:ext uri="{FF2B5EF4-FFF2-40B4-BE49-F238E27FC236}">
                <a16:creationId xmlns:a16="http://schemas.microsoft.com/office/drawing/2014/main" id="{0B553B3F-676A-924A-ADAB-1EE98EEF9B81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flipH="1">
            <a:off x="8803542" y="4975460"/>
            <a:ext cx="5430" cy="369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88BBE12-ADA4-414D-B2DA-81FE2043B02D}"/>
              </a:ext>
            </a:extLst>
          </p:cNvPr>
          <p:cNvSpPr txBox="1"/>
          <p:nvPr/>
        </p:nvSpPr>
        <p:spPr>
          <a:xfrm>
            <a:off x="3892611" y="3351459"/>
            <a:ext cx="1416703" cy="369332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/>
              <a:t>更新权重值</a:t>
            </a:r>
            <a:endParaRPr lang="zh-CN" altLang="en-US" sz="1600" b="1" dirty="0"/>
          </a:p>
        </p:txBody>
      </p:sp>
      <p:sp>
        <p:nvSpPr>
          <p:cNvPr id="22" name="流程图: 离页连接符 26">
            <a:extLst>
              <a:ext uri="{FF2B5EF4-FFF2-40B4-BE49-F238E27FC236}">
                <a16:creationId xmlns:a16="http://schemas.microsoft.com/office/drawing/2014/main" id="{79F45D4C-C8AD-2449-955B-2A814A9A7006}"/>
              </a:ext>
            </a:extLst>
          </p:cNvPr>
          <p:cNvSpPr/>
          <p:nvPr/>
        </p:nvSpPr>
        <p:spPr>
          <a:xfrm>
            <a:off x="4740535" y="4181195"/>
            <a:ext cx="1280160" cy="806824"/>
          </a:xfrm>
          <a:prstGeom prst="flowChartOffpageConnector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优化器</a:t>
            </a:r>
          </a:p>
        </p:txBody>
      </p:sp>
      <p:cxnSp>
        <p:nvCxnSpPr>
          <p:cNvPr id="24" name="直接箭头连接符 27">
            <a:extLst>
              <a:ext uri="{FF2B5EF4-FFF2-40B4-BE49-F238E27FC236}">
                <a16:creationId xmlns:a16="http://schemas.microsoft.com/office/drawing/2014/main" id="{8FFB7A25-8546-E940-BE95-FDF3397AE67A}"/>
              </a:ext>
            </a:extLst>
          </p:cNvPr>
          <p:cNvCxnSpPr>
            <a:endCxn id="22" idx="2"/>
          </p:cNvCxnSpPr>
          <p:nvPr/>
        </p:nvCxnSpPr>
        <p:spPr>
          <a:xfrm flipH="1" flipV="1">
            <a:off x="5380615" y="4988019"/>
            <a:ext cx="2690536" cy="602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9">
            <a:extLst>
              <a:ext uri="{FF2B5EF4-FFF2-40B4-BE49-F238E27FC236}">
                <a16:creationId xmlns:a16="http://schemas.microsoft.com/office/drawing/2014/main" id="{ABD55EEF-2457-7641-A60F-F6D3B9EBE312}"/>
              </a:ext>
            </a:extLst>
          </p:cNvPr>
          <p:cNvCxnSpPr/>
          <p:nvPr/>
        </p:nvCxnSpPr>
        <p:spPr>
          <a:xfrm flipH="1" flipV="1">
            <a:off x="5367168" y="2773402"/>
            <a:ext cx="13447" cy="1407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09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97" y="87682"/>
            <a:ext cx="8855080" cy="61772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1880BE-14D6-3A40-BDCB-3978C1DD19E3}"/>
              </a:ext>
            </a:extLst>
          </p:cNvPr>
          <p:cNvSpPr txBox="1"/>
          <p:nvPr/>
        </p:nvSpPr>
        <p:spPr>
          <a:xfrm>
            <a:off x="429954" y="115438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9203">
              <a:spcAft>
                <a:spcPts val="635"/>
              </a:spcAft>
              <a:buSzPct val="80000"/>
            </a:pP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算法地图</a:t>
            </a:r>
          </a:p>
        </p:txBody>
      </p:sp>
    </p:spTree>
    <p:extLst>
      <p:ext uri="{BB962C8B-B14F-4D97-AF65-F5344CB8AC3E}">
        <p14:creationId xmlns:p14="http://schemas.microsoft.com/office/powerpoint/2010/main" val="14045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85B6FA-296D-3647-A093-EC335B38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216A06-0AB6-444A-925B-13B63E6917A3}"/>
              </a:ext>
            </a:extLst>
          </p:cNvPr>
          <p:cNvSpPr txBox="1"/>
          <p:nvPr/>
        </p:nvSpPr>
        <p:spPr>
          <a:xfrm>
            <a:off x="429954" y="11543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9203">
              <a:spcAft>
                <a:spcPts val="635"/>
              </a:spcAft>
              <a:buSzPct val="80000"/>
            </a:pP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真实世界</a:t>
            </a:r>
          </a:p>
        </p:txBody>
      </p:sp>
      <p:pic>
        <p:nvPicPr>
          <p:cNvPr id="5" name="Google Shape;1258;p111">
            <a:extLst>
              <a:ext uri="{FF2B5EF4-FFF2-40B4-BE49-F238E27FC236}">
                <a16:creationId xmlns:a16="http://schemas.microsoft.com/office/drawing/2014/main" id="{5CC5E4C7-4F3E-5E44-8293-A35FCF4C08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0942" y="1747901"/>
            <a:ext cx="10270115" cy="3521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749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85B6FA-296D-3647-A093-EC335B38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216A06-0AB6-444A-925B-13B63E6917A3}"/>
              </a:ext>
            </a:extLst>
          </p:cNvPr>
          <p:cNvSpPr txBox="1"/>
          <p:nvPr/>
        </p:nvSpPr>
        <p:spPr>
          <a:xfrm>
            <a:off x="429954" y="115438"/>
            <a:ext cx="653255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9203">
              <a:spcAft>
                <a:spcPts val="635"/>
              </a:spcAft>
              <a:buSzPct val="80000"/>
            </a:pP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建议</a:t>
            </a:r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1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：理解数据比利用数据更重要</a:t>
            </a:r>
          </a:p>
        </p:txBody>
      </p:sp>
      <p:pic>
        <p:nvPicPr>
          <p:cNvPr id="6" name="Google Shape;1264;p112">
            <a:extLst>
              <a:ext uri="{FF2B5EF4-FFF2-40B4-BE49-F238E27FC236}">
                <a16:creationId xmlns:a16="http://schemas.microsoft.com/office/drawing/2014/main" id="{2ADE42E2-35D2-BB44-807A-1FEA196033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804234"/>
            <a:ext cx="4552616" cy="54097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4E9AC-3B14-F14B-91E2-FE552EE6C9A7}"/>
              </a:ext>
            </a:extLst>
          </p:cNvPr>
          <p:cNvSpPr txBox="1"/>
          <p:nvPr/>
        </p:nvSpPr>
        <p:spPr>
          <a:xfrm>
            <a:off x="1895706" y="1888738"/>
            <a:ext cx="3773574" cy="308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业务逻辑（数据怎么来的）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数据含义（具体字段意义）数据分布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相关性分析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特征重要性分析</a:t>
            </a:r>
          </a:p>
        </p:txBody>
      </p:sp>
    </p:spTree>
    <p:extLst>
      <p:ext uri="{BB962C8B-B14F-4D97-AF65-F5344CB8AC3E}">
        <p14:creationId xmlns:p14="http://schemas.microsoft.com/office/powerpoint/2010/main" val="324775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85B6FA-296D-3647-A093-EC335B38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216A06-0AB6-444A-925B-13B63E6917A3}"/>
              </a:ext>
            </a:extLst>
          </p:cNvPr>
          <p:cNvSpPr txBox="1"/>
          <p:nvPr/>
        </p:nvSpPr>
        <p:spPr>
          <a:xfrm>
            <a:off x="429954" y="115438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9203">
              <a:spcAft>
                <a:spcPts val="635"/>
              </a:spcAft>
              <a:buSzPct val="80000"/>
            </a:pP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数据样本理解：幸存者偏差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ED3A4A-2A29-6E4D-820C-DF46A1B0D7DE}"/>
              </a:ext>
            </a:extLst>
          </p:cNvPr>
          <p:cNvSpPr txBox="1">
            <a:spLocks/>
          </p:cNvSpPr>
          <p:nvPr/>
        </p:nvSpPr>
        <p:spPr>
          <a:xfrm>
            <a:off x="503905" y="1524144"/>
            <a:ext cx="11429516" cy="5333856"/>
          </a:xfrm>
          <a:prstGeom prst="rect">
            <a:avLst/>
          </a:prstGeom>
        </p:spPr>
        <p:txBody>
          <a:bodyPr/>
          <a:lstStyle>
            <a:lvl1pPr marL="381372" indent="-381372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80000"/>
              <a:buFontTx/>
              <a:buBlip>
                <a:blip r:embed="rId2"/>
              </a:buBlip>
              <a:defRPr sz="24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14401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70000"/>
              <a:buFontTx/>
              <a:buBlip>
                <a:blip r:embed="rId2"/>
              </a:buBlip>
              <a:defRPr sz="20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524003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4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743205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9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样本要全面：飞机弹孔</a:t>
            </a:r>
            <a:endParaRPr lang="en-US" altLang="zh-CN" dirty="0"/>
          </a:p>
          <a:p>
            <a:pPr lvl="1"/>
            <a:r>
              <a:rPr lang="zh-CN" altLang="en-US" dirty="0"/>
              <a:t>二战时，从战火中返航的飞机的伤痕呈现某种规律。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反航飞机的统计显示，中弹集中在</a:t>
            </a:r>
            <a:r>
              <a:rPr kumimoji="1" lang="zh-CN" altLang="en-US" dirty="0">
                <a:solidFill>
                  <a:srgbClr val="FF0000"/>
                </a:solidFill>
              </a:rPr>
              <a:t>机翼、机尾</a:t>
            </a:r>
            <a:r>
              <a:rPr kumimoji="1" lang="zh-CN" altLang="en-US" dirty="0"/>
              <a:t>部分。</a:t>
            </a:r>
            <a:endParaRPr kumimoji="1" lang="en-US" altLang="zh-CN" dirty="0"/>
          </a:p>
          <a:p>
            <a:pPr lvl="1"/>
            <a:r>
              <a:rPr lang="zh-CN" altLang="en-US" dirty="0"/>
              <a:t>为了提高飞机的防御力，应该加厚哪里的护甲？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8" name="Picture 4" descr="https://upload-images.jianshu.io/upload_images/5029279-62a0c0d950063cdf">
            <a:extLst>
              <a:ext uri="{FF2B5EF4-FFF2-40B4-BE49-F238E27FC236}">
                <a16:creationId xmlns:a16="http://schemas.microsoft.com/office/drawing/2014/main" id="{08F66967-AFFE-E046-91C9-F18A5799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948" y="3429000"/>
            <a:ext cx="3051810" cy="22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0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85B6FA-296D-3647-A093-EC335B38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216A06-0AB6-444A-925B-13B63E6917A3}"/>
              </a:ext>
            </a:extLst>
          </p:cNvPr>
          <p:cNvSpPr txBox="1"/>
          <p:nvPr/>
        </p:nvSpPr>
        <p:spPr>
          <a:xfrm>
            <a:off x="429954" y="115438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9203">
              <a:spcAft>
                <a:spcPts val="635"/>
              </a:spcAft>
              <a:buSzPct val="80000"/>
            </a:pP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数据样本理解：幸存者偏差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4B2DFB-4E1C-6946-AC10-A75E2FBD66F9}"/>
              </a:ext>
            </a:extLst>
          </p:cNvPr>
          <p:cNvSpPr txBox="1">
            <a:spLocks/>
          </p:cNvSpPr>
          <p:nvPr/>
        </p:nvSpPr>
        <p:spPr>
          <a:xfrm>
            <a:off x="601142" y="1265961"/>
            <a:ext cx="9875806" cy="4525963"/>
          </a:xfrm>
          <a:prstGeom prst="rect">
            <a:avLst/>
          </a:prstGeom>
        </p:spPr>
        <p:txBody>
          <a:bodyPr/>
          <a:lstStyle>
            <a:lvl1pPr marL="381372" indent="-381372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80000"/>
              <a:buFontTx/>
              <a:buBlip>
                <a:blip r:embed="rId2"/>
              </a:buBlip>
              <a:defRPr sz="24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14401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70000"/>
              <a:buFontTx/>
              <a:buBlip>
                <a:blip r:embed="rId2"/>
              </a:buBlip>
              <a:defRPr sz="20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524003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4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743205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9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幸存者偏差（沉默的大多数）：</a:t>
            </a:r>
            <a:endParaRPr lang="en-US" altLang="zh-CN" dirty="0"/>
          </a:p>
          <a:p>
            <a:pPr lvl="1"/>
            <a:r>
              <a:rPr lang="zh-CN" altLang="en-US" dirty="0"/>
              <a:t>能返航的飞机都是躲过防空炮火筛选的、没有受过致命伤的。</a:t>
            </a:r>
            <a:endParaRPr lang="en-US" altLang="zh-CN" dirty="0"/>
          </a:p>
          <a:p>
            <a:pPr lvl="1"/>
            <a:r>
              <a:rPr lang="zh-CN" altLang="en-US" dirty="0"/>
              <a:t>他们多中弹于翼部和尾部，而油箱和驾驶员仓位完好</a:t>
            </a:r>
            <a:endParaRPr lang="en-US" altLang="zh-CN" dirty="0"/>
          </a:p>
          <a:p>
            <a:pPr lvl="1"/>
            <a:r>
              <a:rPr lang="zh-CN" altLang="en-US" dirty="0"/>
              <a:t>而油箱和驾驶员仓位受伤的飞机，基本没有活着回来的</a:t>
            </a:r>
            <a:endParaRPr lang="en-US" altLang="zh-CN" dirty="0"/>
          </a:p>
          <a:p>
            <a:pPr lvl="1"/>
            <a:r>
              <a:rPr lang="zh-CN" altLang="en-US" dirty="0"/>
              <a:t>因此油箱和驾驶员仓位才是真正致命的地方，这些部位受伤的飞机却因为被击落而被筛出研究样本，从而变成了“沉默的多数”</a:t>
            </a:r>
            <a:endParaRPr kumimoji="1" lang="zh-CN" altLang="en-US" dirty="0"/>
          </a:p>
        </p:txBody>
      </p:sp>
      <p:pic>
        <p:nvPicPr>
          <p:cNvPr id="9" name="Picture 4" descr="https://upload-images.jianshu.io/upload_images/5029279-62a0c0d950063cdf">
            <a:extLst>
              <a:ext uri="{FF2B5EF4-FFF2-40B4-BE49-F238E27FC236}">
                <a16:creationId xmlns:a16="http://schemas.microsoft.com/office/drawing/2014/main" id="{EDBB6FFE-C2BF-7E41-BC36-9D286987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43" y="3635578"/>
            <a:ext cx="3051810" cy="22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8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85B6FA-296D-3647-A093-EC335B38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216A06-0AB6-444A-925B-13B63E6917A3}"/>
              </a:ext>
            </a:extLst>
          </p:cNvPr>
          <p:cNvSpPr txBox="1"/>
          <p:nvPr/>
        </p:nvSpPr>
        <p:spPr>
          <a:xfrm>
            <a:off x="429954" y="115438"/>
            <a:ext cx="365997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9203">
              <a:spcAft>
                <a:spcPts val="635"/>
              </a:spcAft>
              <a:buSzPct val="80000"/>
            </a:pP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建议</a:t>
            </a:r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2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：注意离群点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84E9AC-3B14-F14B-91E2-FE552EE6C9A7}"/>
              </a:ext>
            </a:extLst>
          </p:cNvPr>
          <p:cNvSpPr txBox="1"/>
          <p:nvPr/>
        </p:nvSpPr>
        <p:spPr>
          <a:xfrm>
            <a:off x="1895706" y="1888738"/>
            <a:ext cx="2932772" cy="308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如何找到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可否解释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能否分析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如何处理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CN" sz="2000" dirty="0"/>
          </a:p>
        </p:txBody>
      </p:sp>
      <p:pic>
        <p:nvPicPr>
          <p:cNvPr id="7" name="Google Shape;1271;p113">
            <a:extLst>
              <a:ext uri="{FF2B5EF4-FFF2-40B4-BE49-F238E27FC236}">
                <a16:creationId xmlns:a16="http://schemas.microsoft.com/office/drawing/2014/main" id="{AD4E5B92-9266-4E41-86AA-EB7D4BC495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3326" y="1773045"/>
            <a:ext cx="6526291" cy="3612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1645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85B6FA-296D-3647-A093-EC335B38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216A06-0AB6-444A-925B-13B63E6917A3}"/>
              </a:ext>
            </a:extLst>
          </p:cNvPr>
          <p:cNvSpPr txBox="1"/>
          <p:nvPr/>
        </p:nvSpPr>
        <p:spPr>
          <a:xfrm>
            <a:off x="429954" y="115438"/>
            <a:ext cx="448071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9203">
              <a:spcAft>
                <a:spcPts val="635"/>
              </a:spcAft>
              <a:buSzPct val="80000"/>
            </a:pP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建议</a:t>
            </a:r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3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：相关不等于因果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84E9AC-3B14-F14B-91E2-FE552EE6C9A7}"/>
              </a:ext>
            </a:extLst>
          </p:cNvPr>
          <p:cNvSpPr txBox="1"/>
          <p:nvPr/>
        </p:nvSpPr>
        <p:spPr>
          <a:xfrm>
            <a:off x="1333702" y="2121590"/>
            <a:ext cx="2932772" cy="185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隐藏变量和因素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假设与检验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AB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Test</a:t>
            </a:r>
          </a:p>
        </p:txBody>
      </p:sp>
      <p:pic>
        <p:nvPicPr>
          <p:cNvPr id="7" name="Google Shape;1278;p114">
            <a:extLst>
              <a:ext uri="{FF2B5EF4-FFF2-40B4-BE49-F238E27FC236}">
                <a16:creationId xmlns:a16="http://schemas.microsoft.com/office/drawing/2014/main" id="{EC2F24F7-5B93-F543-8FF9-828EC42098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28159" y="1768893"/>
            <a:ext cx="7502584" cy="3080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43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985600" cy="8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/>
              <a:t>选题</a:t>
            </a:r>
            <a:r>
              <a:rPr lang="en-US" altLang="zh-CN"/>
              <a:t>1</a:t>
            </a:r>
            <a:r>
              <a:rPr lang="zh-CN" altLang="en-US"/>
              <a:t>：打车软件</a:t>
            </a:r>
            <a:endParaRPr/>
          </a:p>
        </p:txBody>
      </p:sp>
      <p:sp>
        <p:nvSpPr>
          <p:cNvPr id="2262" name="Google Shape;2262;p162"/>
          <p:cNvSpPr txBox="1"/>
          <p:nvPr/>
        </p:nvSpPr>
        <p:spPr>
          <a:xfrm>
            <a:off x="325967" y="1780333"/>
            <a:ext cx="61808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rgbClr val="7F7F7F"/>
                </a:solidFill>
              </a:rPr>
              <a:t>ABC</a:t>
            </a:r>
            <a:r>
              <a:rPr lang="zh-CN" altLang="en-US" sz="3200">
                <a:solidFill>
                  <a:srgbClr val="7F7F7F"/>
                </a:solidFill>
              </a:rPr>
              <a:t> 公司：</a:t>
            </a:r>
            <a:endParaRPr sz="3200">
              <a:solidFill>
                <a:srgbClr val="7F7F7F"/>
              </a:solidFill>
            </a:endParaRPr>
          </a:p>
          <a:p>
            <a:pPr marL="609585" indent="-465655">
              <a:lnSpc>
                <a:spcPct val="150000"/>
              </a:lnSpc>
              <a:buClr>
                <a:srgbClr val="7F7F7F"/>
              </a:buClr>
              <a:buSzPts val="1900"/>
              <a:buChar char="●"/>
            </a:pPr>
            <a:r>
              <a:rPr lang="fr" sz="2533">
                <a:solidFill>
                  <a:srgbClr val="7F7F7F"/>
                </a:solidFill>
              </a:rPr>
              <a:t>原来是出租车公司</a:t>
            </a:r>
            <a:r>
              <a:rPr lang="zh-CN" altLang="en-US" sz="2533">
                <a:solidFill>
                  <a:srgbClr val="7F7F7F"/>
                </a:solidFill>
              </a:rPr>
              <a:t>，拥有出租能力</a:t>
            </a:r>
            <a:endParaRPr lang="fr" sz="2533">
              <a:solidFill>
                <a:srgbClr val="7F7F7F"/>
              </a:solidFill>
            </a:endParaRPr>
          </a:p>
          <a:p>
            <a:pPr marL="609585" indent="-465655">
              <a:lnSpc>
                <a:spcPct val="150000"/>
              </a:lnSpc>
              <a:buClr>
                <a:srgbClr val="7F7F7F"/>
              </a:buClr>
              <a:buSzPts val="1900"/>
              <a:buFontTx/>
              <a:buChar char="●"/>
            </a:pPr>
            <a:r>
              <a:rPr lang="zh-CN" altLang="en-US" sz="2533">
                <a:solidFill>
                  <a:srgbClr val="7F7F7F"/>
                </a:solidFill>
              </a:rPr>
              <a:t>自己开发</a:t>
            </a:r>
            <a:r>
              <a:rPr lang="en-US" altLang="zh-CN" sz="2533">
                <a:solidFill>
                  <a:srgbClr val="7F7F7F"/>
                </a:solidFill>
              </a:rPr>
              <a:t>了线上APP</a:t>
            </a:r>
            <a:endParaRPr lang="en-US" sz="2533">
              <a:solidFill>
                <a:srgbClr val="7F7F7F"/>
              </a:solidFill>
            </a:endParaRPr>
          </a:p>
          <a:p>
            <a:pPr marL="609585" indent="-465655">
              <a:lnSpc>
                <a:spcPct val="150000"/>
              </a:lnSpc>
              <a:buClr>
                <a:srgbClr val="7F7F7F"/>
              </a:buClr>
              <a:buSzPts val="1900"/>
              <a:buChar char="●"/>
            </a:pPr>
            <a:r>
              <a:rPr lang="fr" sz="2533">
                <a:solidFill>
                  <a:srgbClr val="7F7F7F"/>
                </a:solidFill>
              </a:rPr>
              <a:t>已有大量</a:t>
            </a:r>
            <a:r>
              <a:rPr lang="zh-CN" altLang="en-US" sz="2533">
                <a:solidFill>
                  <a:srgbClr val="7F7F7F"/>
                </a:solidFill>
              </a:rPr>
              <a:t>注册用户</a:t>
            </a:r>
            <a:endParaRPr sz="2533">
              <a:solidFill>
                <a:srgbClr val="7F7F7F"/>
              </a:solidFill>
            </a:endParaRPr>
          </a:p>
          <a:p>
            <a:pPr marL="609585" indent="-465655">
              <a:lnSpc>
                <a:spcPct val="150000"/>
              </a:lnSpc>
              <a:buClr>
                <a:srgbClr val="7F7F7F"/>
              </a:buClr>
              <a:buSzPts val="1900"/>
              <a:buChar char="●"/>
            </a:pPr>
            <a:r>
              <a:rPr lang="en-US" sz="2533">
                <a:solidFill>
                  <a:srgbClr val="7F7F7F"/>
                </a:solidFill>
              </a:rPr>
              <a:t>收集了乘客</a:t>
            </a:r>
            <a:r>
              <a:rPr lang="zh-CN" altLang="en-US" sz="2533">
                <a:solidFill>
                  <a:srgbClr val="7F7F7F"/>
                </a:solidFill>
              </a:rPr>
              <a:t>、车主数据</a:t>
            </a:r>
            <a:endParaRPr sz="2533">
              <a:solidFill>
                <a:srgbClr val="7F7F7F"/>
              </a:solidFill>
            </a:endParaRPr>
          </a:p>
        </p:txBody>
      </p:sp>
      <p:pic>
        <p:nvPicPr>
          <p:cNvPr id="2263" name="Google Shape;2263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168" y="1541746"/>
            <a:ext cx="5278833" cy="351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603D37-2397-D745-8075-A5B9E6A6EA50}"/>
              </a:ext>
            </a:extLst>
          </p:cNvPr>
          <p:cNvSpPr txBox="1"/>
          <p:nvPr/>
        </p:nvSpPr>
        <p:spPr>
          <a:xfrm>
            <a:off x="1011382" y="105294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7167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85B6FA-296D-3647-A093-EC335B38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216A06-0AB6-444A-925B-13B63E6917A3}"/>
              </a:ext>
            </a:extLst>
          </p:cNvPr>
          <p:cNvSpPr txBox="1"/>
          <p:nvPr/>
        </p:nvSpPr>
        <p:spPr>
          <a:xfrm>
            <a:off x="429954" y="11543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9203">
              <a:spcAft>
                <a:spcPts val="635"/>
              </a:spcAft>
              <a:buSzPct val="80000"/>
            </a:pP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数据解读：关联因素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27F84F6-A96A-4C4B-8BA8-39ACBD4BD3FC}"/>
              </a:ext>
            </a:extLst>
          </p:cNvPr>
          <p:cNvSpPr txBox="1">
            <a:spLocks/>
          </p:cNvSpPr>
          <p:nvPr/>
        </p:nvSpPr>
        <p:spPr>
          <a:xfrm>
            <a:off x="381242" y="1312270"/>
            <a:ext cx="11429516" cy="5333856"/>
          </a:xfrm>
          <a:prstGeom prst="rect">
            <a:avLst/>
          </a:prstGeom>
        </p:spPr>
        <p:txBody>
          <a:bodyPr>
            <a:normAutofit/>
          </a:bodyPr>
          <a:lstStyle>
            <a:lvl1pPr marL="381372" indent="-381372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80000"/>
              <a:buFontTx/>
              <a:buBlip>
                <a:blip r:embed="rId2"/>
              </a:buBlip>
              <a:defRPr sz="24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14401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70000"/>
              <a:buFontTx/>
              <a:buBlip>
                <a:blip r:embed="rId2"/>
              </a:buBlip>
              <a:defRPr sz="20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524003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4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743205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9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因果分析：讨厌香草冰激凌的汽车</a:t>
            </a:r>
            <a:endParaRPr kumimoji="1" lang="en-US" altLang="zh-CN" dirty="0"/>
          </a:p>
          <a:p>
            <a:pPr lvl="1"/>
            <a:r>
              <a:rPr lang="zh-CN" altLang="en-US" dirty="0"/>
              <a:t>通用公司曾收到一客户的邮件，邮件中客户描述了一个非常奇怪的问题。他们家有晚饭后去吃冰激凌的习惯，如果他们买的是香草味的冰激凌，则会打不着车子，买其他口味则没有问题。</a:t>
            </a:r>
            <a:endParaRPr lang="en-US" altLang="zh-CN" dirty="0"/>
          </a:p>
          <a:p>
            <a:pPr lvl="1"/>
            <a:r>
              <a:rPr kumimoji="1" lang="zh-CN" altLang="en-US" dirty="0"/>
              <a:t>原因：时间！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Picture 2" descr="http://img.pcauto.com.cn/images/upload/upc/tx/bbs6/1410/25/c4/40106418_1414204295814_1024x1024.jpg">
            <a:extLst>
              <a:ext uri="{FF2B5EF4-FFF2-40B4-BE49-F238E27FC236}">
                <a16:creationId xmlns:a16="http://schemas.microsoft.com/office/drawing/2014/main" id="{042904F2-A632-0448-92F9-C50A3DEA7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75"/>
          <a:stretch/>
        </p:blipFill>
        <p:spPr bwMode="auto">
          <a:xfrm>
            <a:off x="7497398" y="3264435"/>
            <a:ext cx="3536507" cy="239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imgsrc.baidu.com/imgad/pic/item/7af40ad162d9f2d3a19937cba3ec8a136327cc0e.jpg">
            <a:extLst>
              <a:ext uri="{FF2B5EF4-FFF2-40B4-BE49-F238E27FC236}">
                <a16:creationId xmlns:a16="http://schemas.microsoft.com/office/drawing/2014/main" id="{A9570613-4465-4C4E-B719-042D625A2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5"/>
          <a:stretch/>
        </p:blipFill>
        <p:spPr bwMode="auto">
          <a:xfrm rot="1509464">
            <a:off x="5818780" y="3037719"/>
            <a:ext cx="1965080" cy="26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58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85B6FA-296D-3647-A093-EC335B38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0AC87-F9B6-4F7A-AB3A-6863E2A5800B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216A06-0AB6-444A-925B-13B63E6917A3}"/>
              </a:ext>
            </a:extLst>
          </p:cNvPr>
          <p:cNvSpPr txBox="1"/>
          <p:nvPr/>
        </p:nvSpPr>
        <p:spPr>
          <a:xfrm>
            <a:off x="429954" y="115438"/>
            <a:ext cx="489108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9203">
              <a:spcAft>
                <a:spcPts val="635"/>
              </a:spcAft>
              <a:buSzPct val="80000"/>
            </a:pP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建议</a:t>
            </a:r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4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微软雅黑" panose="020B0503020204020204" pitchFamily="34" charset="-122"/>
                <a:cs typeface="Segoe UI" charset="0"/>
              </a:rPr>
              <a:t>：对预测结果要谨慎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84E9AC-3B14-F14B-91E2-FE552EE6C9A7}"/>
              </a:ext>
            </a:extLst>
          </p:cNvPr>
          <p:cNvSpPr txBox="1"/>
          <p:nvPr/>
        </p:nvSpPr>
        <p:spPr>
          <a:xfrm>
            <a:off x="1895706" y="1888738"/>
            <a:ext cx="2932772" cy="308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是否有足够数据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数据是否有规律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人是否可以预测</a:t>
            </a:r>
            <a:endParaRPr kumimoji="1" lang="en-US" altLang="zh-CN" sz="2000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注意：不要用当下拿不到的数据！</a:t>
            </a:r>
          </a:p>
        </p:txBody>
      </p:sp>
      <p:pic>
        <p:nvPicPr>
          <p:cNvPr id="7" name="Google Shape;1285;p115">
            <a:extLst>
              <a:ext uri="{FF2B5EF4-FFF2-40B4-BE49-F238E27FC236}">
                <a16:creationId xmlns:a16="http://schemas.microsoft.com/office/drawing/2014/main" id="{0AEA74BE-8537-AE43-981B-20A0971FF3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4149" y="1241676"/>
            <a:ext cx="6344764" cy="4060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40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63"/>
          <p:cNvSpPr txBox="1">
            <a:spLocks noGrp="1"/>
          </p:cNvSpPr>
          <p:nvPr>
            <p:ph type="title"/>
          </p:nvPr>
        </p:nvSpPr>
        <p:spPr>
          <a:xfrm>
            <a:off x="0" y="-59585"/>
            <a:ext cx="10985600" cy="8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 altLang="zh-CN"/>
              <a:t>选题</a:t>
            </a:r>
            <a:r>
              <a:rPr lang="en-US" altLang="zh-CN"/>
              <a:t>1</a:t>
            </a:r>
            <a:r>
              <a:rPr lang="zh-CN" altLang="en-US"/>
              <a:t>：打车软件</a:t>
            </a:r>
            <a:endParaRPr/>
          </a:p>
        </p:txBody>
      </p:sp>
      <p:sp>
        <p:nvSpPr>
          <p:cNvPr id="2269" name="Google Shape;2269;p163"/>
          <p:cNvSpPr txBox="1"/>
          <p:nvPr/>
        </p:nvSpPr>
        <p:spPr>
          <a:xfrm>
            <a:off x="229600" y="1078233"/>
            <a:ext cx="117328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Clr>
                <a:srgbClr val="7F7F7F"/>
              </a:buClr>
              <a:buSzPts val="1800"/>
              <a:buChar char="●"/>
            </a:pPr>
            <a:r>
              <a:rPr lang="en-US" altLang="zh-CN" sz="2000">
                <a:solidFill>
                  <a:srgbClr val="7F7F7F"/>
                </a:solidFill>
              </a:rPr>
              <a:t>Name</a:t>
            </a:r>
            <a:r>
              <a:rPr lang="zh-CN" altLang="en-US" sz="2000">
                <a:solidFill>
                  <a:srgbClr val="7F7F7F"/>
                </a:solidFill>
              </a:rPr>
              <a:t> </a:t>
            </a:r>
            <a:r>
              <a:rPr lang="fr" sz="2000">
                <a:solidFill>
                  <a:srgbClr val="7F7F7F"/>
                </a:solidFill>
              </a:rPr>
              <a:t> : New York City Taxi and Limousine Commission (TLC) Trip Record Data</a:t>
            </a:r>
            <a:endParaRPr sz="2000">
              <a:solidFill>
                <a:srgbClr val="7F7F7F"/>
              </a:solidFill>
            </a:endParaRPr>
          </a:p>
          <a:p>
            <a:pPr marL="609585" indent="-457189">
              <a:lnSpc>
                <a:spcPct val="150000"/>
              </a:lnSpc>
              <a:buClr>
                <a:srgbClr val="7F7F7F"/>
              </a:buClr>
              <a:buSzPts val="1800"/>
              <a:buChar char="●"/>
            </a:pPr>
            <a:r>
              <a:rPr lang="fr" sz="2000">
                <a:solidFill>
                  <a:srgbClr val="7F7F7F"/>
                </a:solidFill>
              </a:rPr>
              <a:t>Description: Data of trips taken by yellow taxis in New York City.</a:t>
            </a:r>
            <a:endParaRPr sz="2000">
              <a:solidFill>
                <a:srgbClr val="7F7F7F"/>
              </a:solidFill>
            </a:endParaRPr>
          </a:p>
          <a:p>
            <a:pPr marL="609585" indent="-457189">
              <a:lnSpc>
                <a:spcPct val="150000"/>
              </a:lnSpc>
              <a:buClr>
                <a:srgbClr val="7F7F7F"/>
              </a:buClr>
              <a:buSzPts val="1800"/>
              <a:buChar char="●"/>
            </a:pPr>
            <a:r>
              <a:rPr lang="fr" sz="2000">
                <a:solidFill>
                  <a:srgbClr val="7F7F7F"/>
                </a:solidFill>
              </a:rPr>
              <a:t>Example of dimensions:</a:t>
            </a:r>
            <a:endParaRPr sz="2000">
              <a:solidFill>
                <a:srgbClr val="7F7F7F"/>
              </a:solidFill>
            </a:endParaRPr>
          </a:p>
          <a:p>
            <a:pPr marL="1219170" lvl="1" indent="-457189">
              <a:lnSpc>
                <a:spcPct val="150000"/>
              </a:lnSpc>
              <a:buClr>
                <a:srgbClr val="7F7F7F"/>
              </a:buClr>
              <a:buSzPts val="1800"/>
              <a:buChar char="○"/>
            </a:pPr>
            <a:r>
              <a:rPr lang="fr" sz="2000">
                <a:solidFill>
                  <a:srgbClr val="7F7F7F"/>
                </a:solidFill>
              </a:rPr>
              <a:t>tpep_pickup_datetime: The date and time when the meter was engaged.</a:t>
            </a:r>
            <a:endParaRPr sz="2000">
              <a:solidFill>
                <a:srgbClr val="7F7F7F"/>
              </a:solidFill>
            </a:endParaRPr>
          </a:p>
          <a:p>
            <a:pPr marL="1219170" lvl="1" indent="-457189">
              <a:lnSpc>
                <a:spcPct val="150000"/>
              </a:lnSpc>
              <a:buClr>
                <a:srgbClr val="7F7F7F"/>
              </a:buClr>
              <a:buSzPts val="1800"/>
              <a:buChar char="○"/>
            </a:pPr>
            <a:r>
              <a:rPr lang="fr" sz="2000">
                <a:solidFill>
                  <a:srgbClr val="7F7F7F"/>
                </a:solidFill>
              </a:rPr>
              <a:t>PULocationID: TLC Taxi Zone in which the taximeter was engaged.</a:t>
            </a:r>
            <a:endParaRPr sz="2000">
              <a:solidFill>
                <a:srgbClr val="7F7F7F"/>
              </a:solidFill>
            </a:endParaRPr>
          </a:p>
        </p:txBody>
      </p:sp>
      <p:pic>
        <p:nvPicPr>
          <p:cNvPr id="2270" name="Google Shape;227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485" y="3976285"/>
            <a:ext cx="5829300" cy="2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Google Shape;2271;p163"/>
          <p:cNvSpPr txBox="1"/>
          <p:nvPr/>
        </p:nvSpPr>
        <p:spPr>
          <a:xfrm>
            <a:off x="138767" y="6239467"/>
            <a:ext cx="99924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1467" u="sng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https://www1.nyc.gov/site/tlc/about/tlc-trip-record-data.page</a:t>
            </a:r>
            <a:endParaRPr sz="2268">
              <a:solidFill>
                <a:schemeClr val="bg1"/>
              </a:solidFill>
            </a:endParaRPr>
          </a:p>
          <a:p>
            <a:r>
              <a:rPr lang="fr" sz="1467" u="sng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https://www1.nyc.gov/assets/tlc/downloads/pdf/data_dictionary_trip_records_yellow.pdf</a:t>
            </a:r>
            <a:endParaRPr sz="2268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1910FE-FBA4-5E47-9EA5-9C388B09E7C4}"/>
              </a:ext>
            </a:extLst>
          </p:cNvPr>
          <p:cNvSpPr txBox="1"/>
          <p:nvPr/>
        </p:nvSpPr>
        <p:spPr>
          <a:xfrm>
            <a:off x="229600" y="507823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dirty="0"/>
              <a:t>数据这里找：</a:t>
            </a:r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7163CDF2-EF0A-654E-9D34-B77177FCAF84}"/>
              </a:ext>
            </a:extLst>
          </p:cNvPr>
          <p:cNvSpPr/>
          <p:nvPr/>
        </p:nvSpPr>
        <p:spPr>
          <a:xfrm>
            <a:off x="1143000" y="5689600"/>
            <a:ext cx="355600" cy="54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911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164"/>
          <p:cNvSpPr txBox="1">
            <a:spLocks noGrp="1"/>
          </p:cNvSpPr>
          <p:nvPr>
            <p:ph type="title"/>
          </p:nvPr>
        </p:nvSpPr>
        <p:spPr>
          <a:xfrm>
            <a:off x="0" y="-83808"/>
            <a:ext cx="10985600" cy="8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 altLang="zh-CN"/>
              <a:t>选题</a:t>
            </a:r>
            <a:r>
              <a:rPr lang="en-US" altLang="zh-CN"/>
              <a:t>1</a:t>
            </a:r>
            <a:r>
              <a:rPr lang="zh-CN" altLang="en-US"/>
              <a:t>：打车软件</a:t>
            </a:r>
            <a:endParaRPr/>
          </a:p>
        </p:txBody>
      </p:sp>
      <p:pic>
        <p:nvPicPr>
          <p:cNvPr id="2277" name="Google Shape;2277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14" y="1600201"/>
            <a:ext cx="4434636" cy="284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821" y="4095417"/>
            <a:ext cx="4153665" cy="251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8153" y="584609"/>
            <a:ext cx="4466431" cy="284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9988" y="3998902"/>
            <a:ext cx="2197897" cy="270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164"/>
          <p:cNvSpPr/>
          <p:nvPr/>
        </p:nvSpPr>
        <p:spPr>
          <a:xfrm>
            <a:off x="5873915" y="3487800"/>
            <a:ext cx="5904400" cy="374800"/>
          </a:xfrm>
          <a:prstGeom prst="roundRect">
            <a:avLst>
              <a:gd name="adj" fmla="val 16667"/>
            </a:avLst>
          </a:prstGeom>
          <a:solidFill>
            <a:srgbClr val="00499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226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Traffic (quantity and speed) vs Location</a:t>
            </a:r>
            <a:endParaRPr sz="2268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164"/>
          <p:cNvSpPr/>
          <p:nvPr/>
        </p:nvSpPr>
        <p:spPr>
          <a:xfrm>
            <a:off x="206831" y="1240120"/>
            <a:ext cx="5208400" cy="374800"/>
          </a:xfrm>
          <a:prstGeom prst="roundRect">
            <a:avLst>
              <a:gd name="adj" fmla="val 16667"/>
            </a:avLst>
          </a:prstGeom>
          <a:solidFill>
            <a:srgbClr val="00499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226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Taxi Speed vs Time</a:t>
            </a:r>
            <a:endParaRPr sz="2268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164"/>
          <p:cNvSpPr/>
          <p:nvPr/>
        </p:nvSpPr>
        <p:spPr>
          <a:xfrm>
            <a:off x="5873915" y="325425"/>
            <a:ext cx="5904400" cy="374800"/>
          </a:xfrm>
          <a:prstGeom prst="roundRect">
            <a:avLst>
              <a:gd name="adj" fmla="val 16667"/>
            </a:avLst>
          </a:prstGeom>
          <a:solidFill>
            <a:srgbClr val="00499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226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Trip duration vs Number of passengers</a:t>
            </a:r>
            <a:endParaRPr sz="2268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4" name="Google Shape;2284;p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733" y="4907709"/>
            <a:ext cx="4790596" cy="1869635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164"/>
          <p:cNvSpPr txBox="1"/>
          <p:nvPr/>
        </p:nvSpPr>
        <p:spPr>
          <a:xfrm>
            <a:off x="1242395" y="6392427"/>
            <a:ext cx="9904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" sz="1333">
                <a:latin typeface="Roboto"/>
                <a:ea typeface="Roboto"/>
                <a:cs typeface="Roboto"/>
                <a:sym typeface="Roboto"/>
              </a:rPr>
              <a:t>Storm</a:t>
            </a:r>
            <a:endParaRPr sz="1333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6" name="Google Shape;2286;p164"/>
          <p:cNvSpPr/>
          <p:nvPr/>
        </p:nvSpPr>
        <p:spPr>
          <a:xfrm>
            <a:off x="206831" y="4565713"/>
            <a:ext cx="5208400" cy="374800"/>
          </a:xfrm>
          <a:prstGeom prst="roundRect">
            <a:avLst>
              <a:gd name="adj" fmla="val 16667"/>
            </a:avLst>
          </a:prstGeom>
          <a:solidFill>
            <a:srgbClr val="00499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226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Traffic vs Date</a:t>
            </a:r>
            <a:endParaRPr sz="2268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164"/>
          <p:cNvSpPr txBox="1"/>
          <p:nvPr/>
        </p:nvSpPr>
        <p:spPr>
          <a:xfrm>
            <a:off x="2941343" y="5986027"/>
            <a:ext cx="9904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" sz="1333">
                <a:latin typeface="Roboto"/>
                <a:ea typeface="Roboto"/>
                <a:cs typeface="Roboto"/>
                <a:sym typeface="Roboto"/>
              </a:rPr>
              <a:t>Storm</a:t>
            </a:r>
            <a:endParaRPr sz="1333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164"/>
          <p:cNvSpPr txBox="1"/>
          <p:nvPr/>
        </p:nvSpPr>
        <p:spPr>
          <a:xfrm>
            <a:off x="4391995" y="6050953"/>
            <a:ext cx="9904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" sz="1333">
                <a:latin typeface="Roboto"/>
                <a:ea typeface="Roboto"/>
                <a:cs typeface="Roboto"/>
                <a:sym typeface="Roboto"/>
              </a:rPr>
              <a:t>Memorial Day</a:t>
            </a:r>
            <a:endParaRPr sz="1333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569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985600" cy="8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/>
              <a:t>选题</a:t>
            </a:r>
            <a:r>
              <a:rPr lang="en-US" altLang="zh-CN"/>
              <a:t>2</a:t>
            </a:r>
            <a:r>
              <a:rPr lang="zh-CN" altLang="en-US"/>
              <a:t>：境外旅游用户分析</a:t>
            </a:r>
            <a:endParaRPr/>
          </a:p>
        </p:txBody>
      </p:sp>
      <p:sp>
        <p:nvSpPr>
          <p:cNvPr id="2262" name="Google Shape;2262;p162"/>
          <p:cNvSpPr txBox="1"/>
          <p:nvPr/>
        </p:nvSpPr>
        <p:spPr>
          <a:xfrm>
            <a:off x="325967" y="1780333"/>
            <a:ext cx="61808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b="1"/>
              <a:t>皇包车（</a:t>
            </a:r>
            <a:r>
              <a:rPr lang="en-US" altLang="zh-CN" b="1"/>
              <a:t>HI GUIDES</a:t>
            </a:r>
            <a:r>
              <a:rPr lang="zh-CN" altLang="en-US" b="1"/>
              <a:t>）是一个为中国出境游用户提供全球中文包车游服务的平台。拥有境外</a:t>
            </a:r>
            <a:r>
              <a:rPr lang="en-US" altLang="zh-CN" b="1"/>
              <a:t>10</a:t>
            </a:r>
            <a:r>
              <a:rPr lang="zh-CN" altLang="en-US" b="1"/>
              <a:t>万名华人司机兼导游（司导），覆盖全球</a:t>
            </a:r>
            <a:r>
              <a:rPr lang="en-US" altLang="zh-CN" b="1"/>
              <a:t>90</a:t>
            </a:r>
            <a:r>
              <a:rPr lang="zh-CN" altLang="en-US" b="1"/>
              <a:t>多个国家，</a:t>
            </a:r>
            <a:r>
              <a:rPr lang="en-US" altLang="zh-CN" b="1"/>
              <a:t>1600</a:t>
            </a:r>
            <a:r>
              <a:rPr lang="zh-CN" altLang="en-US" b="1"/>
              <a:t>多个城市，</a:t>
            </a:r>
            <a:r>
              <a:rPr lang="en-US" altLang="zh-CN" b="1"/>
              <a:t>300</a:t>
            </a:r>
            <a:r>
              <a:rPr lang="zh-CN" altLang="en-US" b="1"/>
              <a:t>多个国际机场。截止</a:t>
            </a:r>
            <a:r>
              <a:rPr lang="en-US" altLang="zh-CN" b="1"/>
              <a:t>2017</a:t>
            </a:r>
            <a:r>
              <a:rPr lang="zh-CN" altLang="en-US" b="1"/>
              <a:t>年</a:t>
            </a:r>
            <a:r>
              <a:rPr lang="en-US" altLang="zh-CN" b="1"/>
              <a:t>6</a:t>
            </a:r>
            <a:r>
              <a:rPr lang="zh-CN" altLang="en-US" b="1"/>
              <a:t>月，已累计服务</a:t>
            </a:r>
            <a:r>
              <a:rPr lang="en-US" altLang="zh-CN" b="1"/>
              <a:t>400</a:t>
            </a:r>
            <a:r>
              <a:rPr lang="zh-CN" altLang="en-US" b="1"/>
              <a:t>万中国出境游用户。 由于消费者消费能力逐渐增强、 旅游信息不透明程度的下降，游客的行为逐渐变得难以预测，传统旅行社的旅游路线模式已经不能满足游客需求。如何为用户提供更受欢迎、更合适的包车游路线，就需要借助大数据的力量。结合用户个人喜好、景点受欢迎度、天气交通等维度，制定多套旅游信息化解决方案和产品。</a:t>
            </a:r>
            <a:endParaRPr lang="zh-CN" altLang="en-US"/>
          </a:p>
        </p:txBody>
      </p:sp>
      <p:pic>
        <p:nvPicPr>
          <p:cNvPr id="2263" name="Google Shape;2263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168" y="1541746"/>
            <a:ext cx="5278833" cy="3519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45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985600" cy="8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 altLang="zh-CN"/>
              <a:t>选题</a:t>
            </a:r>
            <a:r>
              <a:rPr lang="en-US" altLang="zh-CN"/>
              <a:t>2</a:t>
            </a:r>
            <a:r>
              <a:rPr lang="zh-CN" altLang="en-US"/>
              <a:t>：境外旅游用户分析</a:t>
            </a:r>
            <a:endParaRPr/>
          </a:p>
        </p:txBody>
      </p:sp>
      <p:sp>
        <p:nvSpPr>
          <p:cNvPr id="2262" name="Google Shape;2262;p162"/>
          <p:cNvSpPr txBox="1"/>
          <p:nvPr/>
        </p:nvSpPr>
        <p:spPr>
          <a:xfrm>
            <a:off x="97366" y="871200"/>
            <a:ext cx="12094633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）数据整体描述： </a:t>
            </a:r>
            <a:endParaRPr lang="zh-CN" altLang="en-US" dirty="0"/>
          </a:p>
          <a:p>
            <a:r>
              <a:rPr lang="zh-CN" altLang="en-US" dirty="0"/>
              <a:t>数据包含</a:t>
            </a:r>
            <a:r>
              <a:rPr lang="en-US" altLang="zh-CN" dirty="0"/>
              <a:t>4</a:t>
            </a:r>
            <a:r>
              <a:rPr lang="zh-CN" altLang="en-US" dirty="0"/>
              <a:t>万多名用户的个人信息，以及他们上百万条的浏览记录和相应的历史订单记录，还包含有用户对历史订单的评论信息。这些用户被随机分为</a:t>
            </a:r>
            <a:r>
              <a:rPr lang="en-US" altLang="zh-CN" dirty="0"/>
              <a:t>2</a:t>
            </a:r>
            <a:r>
              <a:rPr lang="zh-CN" altLang="en-US" dirty="0"/>
              <a:t>组，</a:t>
            </a:r>
            <a:r>
              <a:rPr lang="en-US" altLang="zh-CN" dirty="0"/>
              <a:t>80%</a:t>
            </a:r>
            <a:r>
              <a:rPr lang="zh-CN" altLang="en-US" dirty="0"/>
              <a:t>作为训练集，</a:t>
            </a:r>
            <a:r>
              <a:rPr lang="en-US" altLang="zh-CN" dirty="0"/>
              <a:t>20%</a:t>
            </a:r>
            <a:r>
              <a:rPr lang="zh-CN" altLang="en-US" dirty="0"/>
              <a:t>作为测试集。（实际使用可以自由合并或取舍）</a:t>
            </a:r>
          </a:p>
          <a:p>
            <a:endParaRPr lang="zh-CN" altLang="en-US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）数据详细描述：</a:t>
            </a:r>
            <a:endParaRPr lang="zh-CN" altLang="en-US" dirty="0"/>
          </a:p>
          <a:p>
            <a:r>
              <a:rPr lang="zh-CN" altLang="en-US" dirty="0"/>
              <a:t>  </a:t>
            </a:r>
            <a:r>
              <a:rPr lang="en-US" altLang="zh-CN" b="1" dirty="0"/>
              <a:t>(a)</a:t>
            </a:r>
            <a:r>
              <a:rPr lang="zh-CN" altLang="en-US" b="1" dirty="0"/>
              <a:t>用户个人信息：</a:t>
            </a:r>
            <a:r>
              <a:rPr lang="en-US" altLang="zh-CN" b="1" dirty="0" err="1"/>
              <a:t>userProfile</a:t>
            </a:r>
            <a:r>
              <a:rPr lang="en-US" altLang="zh-CN" b="1" dirty="0"/>
              <a:t>_***.csv  </a:t>
            </a:r>
            <a:r>
              <a:rPr lang="zh-CN" altLang="en-US" dirty="0"/>
              <a:t>数据共有四列，分别是用户</a:t>
            </a:r>
            <a:r>
              <a:rPr lang="en-US" altLang="zh-CN" dirty="0"/>
              <a:t>id</a:t>
            </a:r>
            <a:r>
              <a:rPr lang="zh-CN" altLang="en-US" dirty="0"/>
              <a:t>、性别、省份、年龄段。注：信息会有缺失。</a:t>
            </a:r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  </a:t>
            </a:r>
            <a:r>
              <a:rPr lang="en-US" altLang="zh-CN" b="1" dirty="0"/>
              <a:t>(b)</a:t>
            </a:r>
            <a:r>
              <a:rPr lang="zh-CN" altLang="en-US" b="1" dirty="0"/>
              <a:t>用户行为信息：</a:t>
            </a:r>
            <a:r>
              <a:rPr lang="en-US" altLang="zh-CN" b="1" dirty="0"/>
              <a:t>action_***.csv</a:t>
            </a:r>
            <a:r>
              <a:rPr lang="en-US" altLang="zh-CN" dirty="0"/>
              <a:t> </a:t>
            </a:r>
            <a:r>
              <a:rPr lang="zh-CN" altLang="en-US" dirty="0"/>
              <a:t>数据共有三列，分别是用户</a:t>
            </a:r>
            <a:r>
              <a:rPr lang="en-US" altLang="zh-CN" dirty="0"/>
              <a:t>id</a:t>
            </a:r>
            <a:r>
              <a:rPr lang="zh-CN" altLang="en-US" dirty="0"/>
              <a:t>，行为类型，发生时间。</a:t>
            </a:r>
          </a:p>
          <a:p>
            <a:r>
              <a:rPr lang="zh-CN" altLang="en-US" dirty="0"/>
              <a:t>行为类型一共有</a:t>
            </a:r>
            <a:r>
              <a:rPr lang="en-US" altLang="zh-CN" dirty="0"/>
              <a:t>9</a:t>
            </a:r>
            <a:r>
              <a:rPr lang="zh-CN" altLang="en-US" dirty="0"/>
              <a:t>个，其中</a:t>
            </a:r>
            <a:r>
              <a:rPr lang="en-US" altLang="zh-CN" dirty="0"/>
              <a:t>1</a:t>
            </a:r>
            <a:r>
              <a:rPr lang="zh-CN" altLang="en-US" dirty="0"/>
              <a:t>是唤醒</a:t>
            </a:r>
            <a:r>
              <a:rPr lang="en-US" altLang="zh-CN" dirty="0"/>
              <a:t>app</a:t>
            </a:r>
            <a:r>
              <a:rPr lang="zh-CN" altLang="en-US" dirty="0"/>
              <a:t>；</a:t>
            </a:r>
            <a:r>
              <a:rPr lang="en-US" altLang="zh-CN" dirty="0"/>
              <a:t>2~4</a:t>
            </a:r>
            <a:r>
              <a:rPr lang="zh-CN" altLang="en-US" dirty="0"/>
              <a:t>是浏览产品，无先后关系；</a:t>
            </a:r>
            <a:r>
              <a:rPr lang="en-US" altLang="zh-CN" dirty="0"/>
              <a:t>5~9</a:t>
            </a:r>
            <a:r>
              <a:rPr lang="zh-CN" altLang="en-US" dirty="0"/>
              <a:t>则是有先后关系的，从填写表单到提交订单再到最后支付。注意：数据存在一定的缺失！</a:t>
            </a:r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 </a:t>
            </a:r>
            <a:r>
              <a:rPr lang="zh-CN" altLang="en-US" b="1" dirty="0"/>
              <a:t> </a:t>
            </a:r>
            <a:r>
              <a:rPr lang="en-US" altLang="zh-CN" b="1" dirty="0"/>
              <a:t>(c)</a:t>
            </a:r>
            <a:r>
              <a:rPr lang="zh-CN" altLang="en-US" b="1" dirty="0"/>
              <a:t>用户历史订单数据：</a:t>
            </a:r>
            <a:r>
              <a:rPr lang="en-US" altLang="zh-CN" b="1" dirty="0" err="1"/>
              <a:t>orderHistory</a:t>
            </a:r>
            <a:r>
              <a:rPr lang="en-US" altLang="zh-CN" b="1" dirty="0"/>
              <a:t>_***.csv </a:t>
            </a:r>
            <a:r>
              <a:rPr lang="zh-CN" altLang="en-US" dirty="0"/>
              <a:t>该数据描述了用户的历史订单信息。数据共有</a:t>
            </a:r>
            <a:r>
              <a:rPr lang="en-US" altLang="zh-CN" dirty="0"/>
              <a:t>7</a:t>
            </a:r>
            <a:r>
              <a:rPr lang="zh-CN" altLang="en-US" dirty="0"/>
              <a:t>列，分别是用户</a:t>
            </a:r>
            <a:r>
              <a:rPr lang="en-US" altLang="zh-CN" dirty="0"/>
              <a:t>id</a:t>
            </a:r>
            <a:r>
              <a:rPr lang="zh-CN" altLang="en-US" dirty="0"/>
              <a:t>，订单</a:t>
            </a:r>
            <a:r>
              <a:rPr lang="en-US" altLang="zh-CN" dirty="0"/>
              <a:t>id</a:t>
            </a:r>
            <a:r>
              <a:rPr lang="zh-CN" altLang="en-US" dirty="0"/>
              <a:t>，订单时间，订单类型，旅游城市，国家，大陆。其中</a:t>
            </a:r>
            <a:r>
              <a:rPr lang="en-US" altLang="zh-CN" dirty="0"/>
              <a:t>1</a:t>
            </a:r>
            <a:r>
              <a:rPr lang="zh-CN" altLang="en-US" dirty="0"/>
              <a:t>表示购买了精品旅游服务，</a:t>
            </a:r>
            <a:r>
              <a:rPr lang="en-US" altLang="zh-CN" dirty="0"/>
              <a:t>0</a:t>
            </a:r>
            <a:r>
              <a:rPr lang="zh-CN" altLang="en-US" dirty="0"/>
              <a:t>表示普通旅游服务。</a:t>
            </a:r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 </a:t>
            </a:r>
            <a:r>
              <a:rPr lang="zh-CN" altLang="en-US" b="1" dirty="0"/>
              <a:t> </a:t>
            </a:r>
            <a:r>
              <a:rPr lang="en-US" altLang="zh-CN" b="1" dirty="0"/>
              <a:t>(d)</a:t>
            </a:r>
            <a:r>
              <a:rPr lang="zh-CN" altLang="en-US" b="1" dirty="0"/>
              <a:t>待预测订单的数据：</a:t>
            </a:r>
            <a:r>
              <a:rPr lang="en-US" altLang="zh-CN" b="1" dirty="0" err="1"/>
              <a:t>orderFuture</a:t>
            </a:r>
            <a:r>
              <a:rPr lang="en-US" altLang="zh-CN" b="1" dirty="0"/>
              <a:t>_***.csv 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train</a:t>
            </a:r>
            <a:r>
              <a:rPr lang="zh-CN" altLang="en-US" dirty="0"/>
              <a:t>，有两列，分别是用户</a:t>
            </a:r>
            <a:r>
              <a:rPr lang="en-US" altLang="zh-CN" dirty="0"/>
              <a:t>id</a:t>
            </a:r>
            <a:r>
              <a:rPr lang="zh-CN" altLang="en-US" dirty="0"/>
              <a:t>和订单类型。供参赛者训练模型使用。其中</a:t>
            </a:r>
            <a:r>
              <a:rPr lang="en-US" altLang="zh-CN" dirty="0"/>
              <a:t>1</a:t>
            </a:r>
            <a:r>
              <a:rPr lang="zh-CN" altLang="en-US" dirty="0"/>
              <a:t>表示购买了精品旅游服务，</a:t>
            </a:r>
            <a:r>
              <a:rPr lang="en-US" altLang="zh-CN" dirty="0"/>
              <a:t>0</a:t>
            </a:r>
            <a:r>
              <a:rPr lang="zh-CN" altLang="en-US" dirty="0"/>
              <a:t>表示未购买精品旅游服务（包括普通旅游服务和未下订单）。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  </a:t>
            </a:r>
            <a:r>
              <a:rPr lang="en-US" altLang="zh-CN" b="1" dirty="0"/>
              <a:t>(e)</a:t>
            </a:r>
            <a:r>
              <a:rPr lang="zh-CN" altLang="en-US" b="1" dirty="0"/>
              <a:t>评论数据：</a:t>
            </a:r>
            <a:r>
              <a:rPr lang="en-US" altLang="zh-CN" b="1" dirty="0" err="1"/>
              <a:t>userComment</a:t>
            </a:r>
            <a:r>
              <a:rPr lang="en-US" altLang="zh-CN" b="1" dirty="0"/>
              <a:t>_***.csv </a:t>
            </a:r>
            <a:r>
              <a:rPr lang="zh-CN" altLang="en-US" b="1" dirty="0"/>
              <a:t> </a:t>
            </a:r>
            <a:r>
              <a:rPr lang="zh-CN" altLang="en-US" dirty="0"/>
              <a:t>共有</a:t>
            </a:r>
            <a:r>
              <a:rPr lang="en-US" altLang="zh-CN" dirty="0"/>
              <a:t>5</a:t>
            </a:r>
            <a:r>
              <a:rPr lang="zh-CN" altLang="en-US" dirty="0"/>
              <a:t>个字段，分别是用户</a:t>
            </a:r>
            <a:r>
              <a:rPr lang="en-US" altLang="zh-CN" dirty="0"/>
              <a:t>id</a:t>
            </a:r>
            <a:r>
              <a:rPr lang="zh-CN" altLang="en-US" dirty="0"/>
              <a:t>，订单</a:t>
            </a:r>
            <a:r>
              <a:rPr lang="en-US" altLang="zh-CN" dirty="0"/>
              <a:t>id</a:t>
            </a:r>
            <a:r>
              <a:rPr lang="zh-CN" altLang="en-US" dirty="0"/>
              <a:t>，评分，标签，评论内容。其中受数据保密性约束，评论内容仅显示一些关键词。如：</a:t>
            </a:r>
            <a:r>
              <a:rPr lang="en-US" altLang="zh-CN" dirty="0"/>
              <a:t> 10044000637, 1001930,5.0,</a:t>
            </a:r>
            <a:r>
              <a:rPr lang="zh-CN" altLang="en-US" dirty="0"/>
              <a:t>主动热情</a:t>
            </a:r>
            <a:r>
              <a:rPr lang="en-US" altLang="zh-CN" dirty="0"/>
              <a:t>|</a:t>
            </a:r>
            <a:r>
              <a:rPr lang="zh-CN" altLang="en-US" dirty="0"/>
              <a:t>提前联系</a:t>
            </a:r>
            <a:r>
              <a:rPr lang="en-US" altLang="zh-CN" dirty="0"/>
              <a:t>|</a:t>
            </a:r>
            <a:r>
              <a:rPr lang="zh-CN" altLang="en-US" dirty="0"/>
              <a:t>景点介绍详尽</a:t>
            </a:r>
            <a:r>
              <a:rPr lang="en-US" altLang="zh-CN" dirty="0"/>
              <a:t>|</a:t>
            </a:r>
            <a:r>
              <a:rPr lang="zh-CN" altLang="en-US" dirty="0"/>
              <a:t>耐心等候</a:t>
            </a:r>
            <a:r>
              <a:rPr lang="en-US" altLang="zh-CN" dirty="0"/>
              <a:t>,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7E3DE3-68F2-4649-8F6C-09AB8270DADC}"/>
              </a:ext>
            </a:extLst>
          </p:cNvPr>
          <p:cNvSpPr txBox="1"/>
          <p:nvPr/>
        </p:nvSpPr>
        <p:spPr>
          <a:xfrm>
            <a:off x="317500" y="645789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</a:rPr>
              <a:t>数据发出来</a:t>
            </a:r>
          </a:p>
        </p:txBody>
      </p:sp>
    </p:spTree>
    <p:extLst>
      <p:ext uri="{BB962C8B-B14F-4D97-AF65-F5344CB8AC3E}">
        <p14:creationId xmlns:p14="http://schemas.microsoft.com/office/powerpoint/2010/main" val="58516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985600" cy="8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/>
              <a:t>项目目标</a:t>
            </a:r>
            <a:endParaRPr/>
          </a:p>
        </p:txBody>
      </p:sp>
      <p:sp>
        <p:nvSpPr>
          <p:cNvPr id="2313" name="Google Shape;2313;p166"/>
          <p:cNvSpPr txBox="1"/>
          <p:nvPr/>
        </p:nvSpPr>
        <p:spPr>
          <a:xfrm>
            <a:off x="635555" y="965278"/>
            <a:ext cx="112136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3200"/>
              </a:spcBef>
            </a:pPr>
            <a:r>
              <a:rPr lang="fr" sz="2268">
                <a:solidFill>
                  <a:schemeClr val="dk1"/>
                </a:solidFill>
              </a:rPr>
              <a:t>命题不限</a:t>
            </a:r>
            <a:r>
              <a:rPr lang="zh-CN" altLang="en-US" sz="2268">
                <a:solidFill>
                  <a:schemeClr val="dk1"/>
                </a:solidFill>
              </a:rPr>
              <a:t>！基于背景、数据，提出你的想法、方案。一定要有商业价值！</a:t>
            </a:r>
            <a:endParaRPr sz="2268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spcBef>
                <a:spcPts val="4400"/>
              </a:spcBef>
              <a:buClr>
                <a:schemeClr val="dk1"/>
              </a:buClr>
              <a:buSzPts val="1400"/>
              <a:buChar char="●"/>
            </a:pPr>
            <a:r>
              <a:rPr lang="zh-CN" altLang="en-US" sz="2268" b="1">
                <a:solidFill>
                  <a:schemeClr val="dk1"/>
                </a:solidFill>
              </a:rPr>
              <a:t>给本公司高层的方案</a:t>
            </a:r>
            <a:r>
              <a:rPr lang="fr" sz="2268" b="1">
                <a:solidFill>
                  <a:schemeClr val="dk1"/>
                </a:solidFill>
              </a:rPr>
              <a:t>: 用车预测</a:t>
            </a:r>
            <a:r>
              <a:rPr lang="zh-CN" altLang="en-US" sz="2268" b="1">
                <a:solidFill>
                  <a:schemeClr val="dk1"/>
                </a:solidFill>
              </a:rPr>
              <a:t>、流量调度、动态调价。。。</a:t>
            </a:r>
            <a:endParaRPr sz="2268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fr" sz="2268" b="1">
                <a:solidFill>
                  <a:schemeClr val="dk1"/>
                </a:solidFill>
              </a:rPr>
              <a:t>给政府的方案</a:t>
            </a:r>
            <a:r>
              <a:rPr lang="zh-CN" altLang="en-US" sz="2268" b="1">
                <a:solidFill>
                  <a:schemeClr val="dk1"/>
                </a:solidFill>
              </a:rPr>
              <a:t>：路况预测、事故告警、紧急疏散。。。</a:t>
            </a:r>
            <a:endParaRPr lang="en-US" altLang="zh-CN" sz="2268" b="1">
              <a:solidFill>
                <a:schemeClr val="dk1"/>
              </a:solidFill>
            </a:endParaRPr>
          </a:p>
          <a:p>
            <a:pPr marL="186262">
              <a:lnSpc>
                <a:spcPct val="115000"/>
              </a:lnSpc>
              <a:buClr>
                <a:schemeClr val="dk1"/>
              </a:buClr>
              <a:buSzPts val="1400"/>
            </a:pPr>
            <a:endParaRPr lang="en-US" sz="2268" b="1">
              <a:solidFill>
                <a:schemeClr val="dk1"/>
              </a:solidFill>
            </a:endParaRPr>
          </a:p>
          <a:p>
            <a:pPr marL="186262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zh-CN" altLang="en-US" sz="2268" b="1">
                <a:solidFill>
                  <a:schemeClr val="dk1"/>
                </a:solidFill>
              </a:rPr>
              <a:t>目标 ：说服客户买单！</a:t>
            </a:r>
            <a:endParaRPr sz="2268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4400"/>
              </a:spcBef>
              <a:spcAft>
                <a:spcPts val="4400"/>
              </a:spcAft>
            </a:pPr>
            <a:endParaRPr sz="2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5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67"/>
          <p:cNvSpPr txBox="1">
            <a:spLocks noGrp="1"/>
          </p:cNvSpPr>
          <p:nvPr>
            <p:ph type="title"/>
          </p:nvPr>
        </p:nvSpPr>
        <p:spPr>
          <a:xfrm>
            <a:off x="0" y="-45000"/>
            <a:ext cx="10985600" cy="8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/>
              <a:t>项目</a:t>
            </a:r>
            <a:r>
              <a:rPr lang="en-US"/>
              <a:t>输出</a:t>
            </a:r>
            <a:endParaRPr/>
          </a:p>
        </p:txBody>
      </p:sp>
      <p:sp>
        <p:nvSpPr>
          <p:cNvPr id="2320" name="Google Shape;2320;p167"/>
          <p:cNvSpPr txBox="1"/>
          <p:nvPr/>
        </p:nvSpPr>
        <p:spPr>
          <a:xfrm>
            <a:off x="1374900" y="2081200"/>
            <a:ext cx="3791600" cy="3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31789">
              <a:lnSpc>
                <a:spcPct val="115000"/>
              </a:lnSpc>
              <a:spcBef>
                <a:spcPts val="3200"/>
              </a:spcBef>
              <a:buClr>
                <a:schemeClr val="dk1"/>
              </a:buClr>
              <a:buSzPts val="1500"/>
              <a:buFont typeface="Roboto"/>
              <a:buChar char="●"/>
            </a:pPr>
            <a:r>
              <a:rPr lang="zh-CN" alt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对数据进行探索洞察</a:t>
            </a:r>
            <a:endParaRPr lang="en-US" altLang="zh-CN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31789">
              <a:lnSpc>
                <a:spcPct val="115000"/>
              </a:lnSpc>
              <a:buClr>
                <a:schemeClr val="dk1"/>
              </a:buClr>
              <a:buSzPts val="1500"/>
              <a:buFont typeface="Roboto"/>
              <a:buChar char="●"/>
            </a:pPr>
            <a:r>
              <a:rPr lang="f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生成你的创意</a:t>
            </a:r>
          </a:p>
          <a:p>
            <a:pPr marL="609585" indent="-431789">
              <a:lnSpc>
                <a:spcPct val="115000"/>
              </a:lnSpc>
              <a:buClr>
                <a:schemeClr val="dk1"/>
              </a:buClr>
              <a:buSzPts val="1500"/>
              <a:buFont typeface="Roboto"/>
              <a:buChar char="●"/>
            </a:pPr>
            <a:r>
              <a:rPr lang="zh-CN" alt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用数据和模型验证</a:t>
            </a:r>
            <a:endParaRPr lang="en-US" altLang="zh-CN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31789">
              <a:lnSpc>
                <a:spcPct val="115000"/>
              </a:lnSpc>
              <a:buClr>
                <a:schemeClr val="dk1"/>
              </a:buClr>
              <a:buSzPts val="1500"/>
              <a:buFont typeface="Roboto"/>
              <a:buChar char="●"/>
            </a:pPr>
            <a:r>
              <a:rPr lang="zh-CN" alt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确立方案</a:t>
            </a:r>
            <a:endParaRPr lang="en-US" altLang="zh-CN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31789">
              <a:lnSpc>
                <a:spcPct val="115000"/>
              </a:lnSpc>
              <a:buClr>
                <a:schemeClr val="dk1"/>
              </a:buClr>
              <a:buSzPts val="1500"/>
              <a:buFont typeface="Roboto"/>
              <a:buChar char="●"/>
            </a:pPr>
            <a:r>
              <a:rPr lang="zh-CN" alt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证明你的价值！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1" name="Google Shape;2321;p167"/>
          <p:cNvSpPr/>
          <p:nvPr/>
        </p:nvSpPr>
        <p:spPr>
          <a:xfrm>
            <a:off x="6892700" y="1327800"/>
            <a:ext cx="3924400" cy="20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" sz="20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Jupyter Notebook:</a:t>
            </a:r>
            <a:endParaRPr sz="200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sz="200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31789">
              <a:buSzPts val="1500"/>
              <a:buFont typeface="Roboto"/>
              <a:buChar char="●"/>
            </a:pPr>
            <a:r>
              <a:rPr lang="fr" sz="20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Data ingestion</a:t>
            </a:r>
            <a:endParaRPr sz="200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31789">
              <a:buSzPts val="1500"/>
              <a:buFont typeface="Roboto"/>
              <a:buChar char="●"/>
            </a:pPr>
            <a:r>
              <a:rPr lang="fr" sz="20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EDA &amp; Insight plotting</a:t>
            </a:r>
            <a:endParaRPr sz="200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31789">
              <a:buSzPts val="1500"/>
              <a:buFont typeface="Roboto"/>
              <a:buChar char="●"/>
            </a:pPr>
            <a:r>
              <a:rPr lang="fr" sz="20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Modeling</a:t>
            </a:r>
            <a:endParaRPr sz="200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31789">
              <a:buSzPts val="1500"/>
              <a:buFont typeface="Roboto"/>
              <a:buChar char="●"/>
            </a:pPr>
            <a:r>
              <a:rPr lang="fr" sz="20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Performance evaluation</a:t>
            </a:r>
            <a:endParaRPr sz="200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2" name="Google Shape;2322;p167"/>
          <p:cNvSpPr/>
          <p:nvPr/>
        </p:nvSpPr>
        <p:spPr>
          <a:xfrm>
            <a:off x="6892700" y="3938200"/>
            <a:ext cx="3924400" cy="20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" sz="20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Powerpoint slides</a:t>
            </a:r>
            <a:endParaRPr sz="200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sz="200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31789">
              <a:buSzPts val="1500"/>
              <a:buFont typeface="Roboto"/>
              <a:buChar char="●"/>
            </a:pPr>
            <a:r>
              <a:rPr lang="fr" sz="20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Scenario &amp; Ideas</a:t>
            </a:r>
          </a:p>
          <a:p>
            <a:pPr marL="609585" indent="-431789">
              <a:buSzPts val="1500"/>
              <a:buFont typeface="Roboto"/>
              <a:buChar char="●"/>
            </a:pPr>
            <a:r>
              <a:rPr lang="fr" sz="20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Data Insights</a:t>
            </a:r>
          </a:p>
          <a:p>
            <a:pPr marL="609585" indent="-431789">
              <a:buSzPts val="1500"/>
              <a:buFont typeface="Roboto"/>
              <a:buChar char="●"/>
            </a:pPr>
            <a:r>
              <a:rPr lang="fr" sz="20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POC / Code result</a:t>
            </a:r>
            <a:endParaRPr sz="200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31789">
              <a:buSzPts val="1500"/>
              <a:buFont typeface="Roboto"/>
              <a:buChar char="●"/>
            </a:pPr>
            <a:r>
              <a:rPr lang="fr" sz="20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Benefit &amp; Cost</a:t>
            </a:r>
            <a:endParaRPr sz="200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3" name="Google Shape;2323;p167"/>
          <p:cNvSpPr/>
          <p:nvPr/>
        </p:nvSpPr>
        <p:spPr>
          <a:xfrm rot="5400000">
            <a:off x="5436784" y="3417000"/>
            <a:ext cx="1185600" cy="525600"/>
          </a:xfrm>
          <a:prstGeom prst="triangle">
            <a:avLst>
              <a:gd name="adj" fmla="val 50000"/>
            </a:avLst>
          </a:prstGeom>
          <a:solidFill>
            <a:srgbClr val="00499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268"/>
          </a:p>
        </p:txBody>
      </p:sp>
    </p:spTree>
    <p:extLst>
      <p:ext uri="{BB962C8B-B14F-4D97-AF65-F5344CB8AC3E}">
        <p14:creationId xmlns:p14="http://schemas.microsoft.com/office/powerpoint/2010/main" val="1846782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68"/>
          <p:cNvSpPr txBox="1">
            <a:spLocks noGrp="1"/>
          </p:cNvSpPr>
          <p:nvPr>
            <p:ph type="title"/>
          </p:nvPr>
        </p:nvSpPr>
        <p:spPr>
          <a:xfrm>
            <a:off x="111448" y="0"/>
            <a:ext cx="10985600" cy="8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/>
              <a:t>一些建议</a:t>
            </a:r>
            <a:endParaRPr/>
          </a:p>
        </p:txBody>
      </p:sp>
      <p:sp>
        <p:nvSpPr>
          <p:cNvPr id="2329" name="Google Shape;2329;p168"/>
          <p:cNvSpPr txBox="1"/>
          <p:nvPr/>
        </p:nvSpPr>
        <p:spPr>
          <a:xfrm>
            <a:off x="1265007" y="1123855"/>
            <a:ext cx="10130400" cy="4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zh-CN" altLang="en-US" sz="2400"/>
              <a:t>动手做数据分析！</a:t>
            </a:r>
            <a:endParaRPr lang="en-US" altLang="zh-CN" sz="2400"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zh-CN" altLang="en-US" sz="2400">
                <a:solidFill>
                  <a:schemeClr val="dk1"/>
                </a:solidFill>
              </a:rPr>
              <a:t>大胆假设，小心求证！</a:t>
            </a:r>
            <a:endParaRPr lang="en-US" altLang="zh-CN" sz="2400">
              <a:solidFill>
                <a:schemeClr val="dk1"/>
              </a:solidFill>
            </a:endParaRPr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zh-CN" altLang="en-US" sz="2400">
                <a:solidFill>
                  <a:schemeClr val="dk1"/>
                </a:solidFill>
              </a:rPr>
              <a:t>别怕问问题，别怕出错误！</a:t>
            </a:r>
            <a:endParaRPr lang="en-US" altLang="zh-CN" sz="2400">
              <a:solidFill>
                <a:schemeClr val="dk1"/>
              </a:solidFill>
            </a:endParaRPr>
          </a:p>
          <a:p>
            <a:pPr marL="609585" indent="-457189">
              <a:lnSpc>
                <a:spcPct val="150000"/>
              </a:lnSpc>
              <a:buSzPts val="1800"/>
              <a:buFontTx/>
              <a:buChar char="●"/>
            </a:pPr>
            <a:r>
              <a:rPr lang="en-US" sz="2400"/>
              <a:t>用数据说话</a:t>
            </a:r>
            <a:r>
              <a:rPr lang="zh-CN" altLang="en-US" sz="2400"/>
              <a:t>！分析方案的投入产出！</a:t>
            </a:r>
            <a:endParaRPr lang="en-US" altLang="zh-CN" sz="2400"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zh-CN" altLang="en-US" sz="2400"/>
              <a:t>假设你正在创业，把方案卖出去！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2417032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自定义设计方案">
  <a:themeElements>
    <a:clrScheme name="潘冬远waxy">
      <a:dk1>
        <a:srgbClr val="B61616"/>
      </a:dk1>
      <a:lt1>
        <a:srgbClr val="FFFFFF"/>
      </a:lt1>
      <a:dk2>
        <a:srgbClr val="242C2D"/>
      </a:dk2>
      <a:lt2>
        <a:srgbClr val="133984"/>
      </a:lt2>
      <a:accent1>
        <a:srgbClr val="D73C1E"/>
      </a:accent1>
      <a:accent2>
        <a:srgbClr val="3769AF"/>
      </a:accent2>
      <a:accent3>
        <a:srgbClr val="EBAA05"/>
      </a:accent3>
      <a:accent4>
        <a:srgbClr val="A0B932"/>
      </a:accent4>
      <a:accent5>
        <a:srgbClr val="82B9BE"/>
      </a:accent5>
      <a:accent6>
        <a:srgbClr val="B4915F"/>
      </a:accent6>
      <a:hlink>
        <a:srgbClr val="196E7D"/>
      </a:hlink>
      <a:folHlink>
        <a:srgbClr val="BEBEBE"/>
      </a:folHlink>
    </a:clrScheme>
    <a:fontScheme name="SJTU标准I">
      <a:majorFont>
        <a:latin typeface="Book Antiqua"/>
        <a:ea typeface="黑体"/>
        <a:cs typeface=""/>
      </a:majorFont>
      <a:minorFont>
        <a:latin typeface="Book Antiqua"/>
        <a:ea typeface="黑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66556</TotalTime>
  <Words>1110</Words>
  <Application>Microsoft Macintosh PowerPoint</Application>
  <PresentationFormat>Widescreen</PresentationFormat>
  <Paragraphs>150</Paragraphs>
  <Slides>21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等线</vt:lpstr>
      <vt:lpstr>Lato Light</vt:lpstr>
      <vt:lpstr>Lato Regular</vt:lpstr>
      <vt:lpstr>微软雅黑</vt:lpstr>
      <vt:lpstr>Roboto</vt:lpstr>
      <vt:lpstr>Segoe UI</vt:lpstr>
      <vt:lpstr>黑体</vt:lpstr>
      <vt:lpstr>宋体</vt:lpstr>
      <vt:lpstr>华文楷体</vt:lpstr>
      <vt:lpstr>Arial</vt:lpstr>
      <vt:lpstr>Book Antiqua</vt:lpstr>
      <vt:lpstr>Calibri</vt:lpstr>
      <vt:lpstr>1_自定义设计方案</vt:lpstr>
      <vt:lpstr>think-cell Slide</vt:lpstr>
      <vt:lpstr>PowerPoint Presentation</vt:lpstr>
      <vt:lpstr>选题1：打车软件</vt:lpstr>
      <vt:lpstr>选题1：打车软件</vt:lpstr>
      <vt:lpstr>选题1：打车软件</vt:lpstr>
      <vt:lpstr>选题2：境外旅游用户分析</vt:lpstr>
      <vt:lpstr>选题2：境外旅游用户分析</vt:lpstr>
      <vt:lpstr>项目目标</vt:lpstr>
      <vt:lpstr>项目输出</vt:lpstr>
      <vt:lpstr>一些建议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潘冬远</dc:creator>
  <cp:lastModifiedBy>金 耀辉</cp:lastModifiedBy>
  <cp:revision>1768</cp:revision>
  <cp:lastPrinted>2019-10-21T04:59:20Z</cp:lastPrinted>
  <dcterms:created xsi:type="dcterms:W3CDTF">2017-11-06T01:25:11Z</dcterms:created>
  <dcterms:modified xsi:type="dcterms:W3CDTF">2020-11-16T03:55:00Z</dcterms:modified>
</cp:coreProperties>
</file>